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0" r:id="rId4"/>
  </p:sldMasterIdLst>
  <p:notesMasterIdLst>
    <p:notesMasterId r:id="rId18"/>
  </p:notesMasterIdLst>
  <p:handoutMasterIdLst>
    <p:handoutMasterId r:id="rId19"/>
  </p:handoutMasterIdLst>
  <p:sldIdLst>
    <p:sldId id="292" r:id="rId5"/>
    <p:sldId id="291" r:id="rId6"/>
    <p:sldId id="294" r:id="rId7"/>
    <p:sldId id="300" r:id="rId8"/>
    <p:sldId id="301" r:id="rId9"/>
    <p:sldId id="295" r:id="rId10"/>
    <p:sldId id="296" r:id="rId11"/>
    <p:sldId id="299" r:id="rId12"/>
    <p:sldId id="303" r:id="rId13"/>
    <p:sldId id="298" r:id="rId14"/>
    <p:sldId id="302" r:id="rId15"/>
    <p:sldId id="297" r:id="rId16"/>
    <p:sldId id="293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8B0D"/>
    <a:srgbClr val="1E5082"/>
    <a:srgbClr val="F3E068"/>
    <a:srgbClr val="0037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31" autoAdjust="0"/>
    <p:restoredTop sz="94639" autoAdjust="0"/>
  </p:normalViewPr>
  <p:slideViewPr>
    <p:cSldViewPr snapToGrid="0">
      <p:cViewPr varScale="1">
        <p:scale>
          <a:sx n="91" d="100"/>
          <a:sy n="91" d="100"/>
        </p:scale>
        <p:origin x="30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774303043248878"/>
          <c:y val="0.10527550278496262"/>
          <c:w val="0.32417618110236218"/>
          <c:h val="0.48626424174063476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1"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1"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71B-400A-8609-943D4F3A4DE1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2"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2"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71B-400A-8609-943D4F3A4DE1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3"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3"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371B-400A-8609-943D4F3A4DE1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4"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4"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371B-400A-8609-943D4F3A4DE1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5"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5"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371B-400A-8609-943D4F3A4DE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Foglio1!$A$2:$A$6</c:f>
              <c:strCache>
                <c:ptCount val="5"/>
                <c:pt idx="0">
                  <c:v>BGR</c:v>
                </c:pt>
                <c:pt idx="1">
                  <c:v>SLEEVE G.</c:v>
                </c:pt>
                <c:pt idx="2">
                  <c:v>MINI BY-PASS</c:v>
                </c:pt>
                <c:pt idx="3">
                  <c:v>REDO-ESG</c:v>
                </c:pt>
                <c:pt idx="4">
                  <c:v>PRIMARY ESG</c:v>
                </c:pt>
              </c:strCache>
            </c:strRef>
          </c:cat>
          <c:val>
            <c:numRef>
              <c:f>Foglio1!$B$2:$B$6</c:f>
              <c:numCache>
                <c:formatCode>General</c:formatCode>
                <c:ptCount val="5"/>
                <c:pt idx="0">
                  <c:v>13</c:v>
                </c:pt>
                <c:pt idx="1">
                  <c:v>15</c:v>
                </c:pt>
                <c:pt idx="2">
                  <c:v>13</c:v>
                </c:pt>
                <c:pt idx="3">
                  <c:v>3</c:v>
                </c:pt>
                <c:pt idx="4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32-4D8A-84A4-B4438C73904C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6408888604927874"/>
          <c:y val="0.71581794979760227"/>
          <c:w val="0.69846777851830266"/>
          <c:h val="0.1717070499463057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623AA0E9-8CD0-4A6E-A65E-A06028B83F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5E2408B-C9AB-4665-AC99-B057BD0A43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6FC0A7B-6666-4F41-AD03-C74B76B10001}" type="datetime1">
              <a:rPr lang="it-IT" smtClean="0"/>
              <a:t>29/03/2024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CD1B215-531B-4869-BD98-BD3B1390B1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0B53F21-4D67-455D-8074-E9E6EC26FA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2858E0-3D38-47B7-97D4-4FE08D90D35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1443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E367B-2E0B-461C-8280-86016408BD7C}" type="datetime1">
              <a:rPr lang="it-IT" smtClean="0"/>
              <a:pPr/>
              <a:t>29/03/2024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4ECAD9-32EE-4091-BDA5-6BD15ACC5E58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0661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CA46E8E-89D0-493E-ABBF-B63A9C819C41}" type="datetime1">
              <a:rPr lang="it-IT" noProof="0" smtClean="0"/>
              <a:t>29/03/2024</a:t>
            </a:fld>
            <a:endParaRPr lang="it-IT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 noProof="0"/>
              <a:t>Piè di pagina</a:t>
            </a:r>
            <a:endParaRPr lang="it-IT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672528463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CA46E8E-89D0-493E-ABBF-B63A9C819C41}" type="datetime1">
              <a:rPr lang="it-IT" noProof="0" smtClean="0"/>
              <a:t>29/03/2024</a:t>
            </a:fld>
            <a:endParaRPr lang="it-IT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 noProof="0"/>
              <a:t>Piè di pagina</a:t>
            </a:r>
            <a:endParaRPr lang="it-IT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76165383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CA46E8E-89D0-493E-ABBF-B63A9C819C41}" type="datetime1">
              <a:rPr lang="it-IT" noProof="0" smtClean="0"/>
              <a:t>29/03/2024</a:t>
            </a:fld>
            <a:endParaRPr lang="it-IT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 noProof="0"/>
              <a:t>Piè di pagina</a:t>
            </a:r>
            <a:endParaRPr lang="it-IT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08845274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CA46E8E-89D0-493E-ABBF-B63A9C819C41}" type="datetime1">
              <a:rPr lang="it-IT" noProof="0" smtClean="0"/>
              <a:t>29/03/2024</a:t>
            </a:fld>
            <a:endParaRPr lang="it-IT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 noProof="0"/>
              <a:t>Piè di pagina</a:t>
            </a:r>
            <a:endParaRPr lang="it-IT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9005159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CA46E8E-89D0-493E-ABBF-B63A9C819C41}" type="datetime1">
              <a:rPr lang="it-IT" noProof="0" smtClean="0"/>
              <a:t>29/03/2024</a:t>
            </a:fld>
            <a:endParaRPr lang="it-IT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 noProof="0"/>
              <a:t>Piè di pagina</a:t>
            </a:r>
            <a:endParaRPr lang="it-IT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18316221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CA46E8E-89D0-493E-ABBF-B63A9C819C41}" type="datetime1">
              <a:rPr lang="it-IT" noProof="0" smtClean="0"/>
              <a:t>29/03/2024</a:t>
            </a:fld>
            <a:endParaRPr lang="it-IT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 noProof="0"/>
              <a:t>Piè di pagina</a:t>
            </a:r>
            <a:endParaRPr lang="it-IT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74123442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CA46E8E-89D0-493E-ABBF-B63A9C819C41}" type="datetime1">
              <a:rPr lang="it-IT" noProof="0" smtClean="0"/>
              <a:t>29/03/2024</a:t>
            </a:fld>
            <a:endParaRPr lang="it-IT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 noProof="0"/>
              <a:t>Piè di pagina</a:t>
            </a:r>
            <a:endParaRPr lang="it-IT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607898089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9D1554E-7EF2-44AC-BA44-70A2B54D9DB9}" type="datetime1">
              <a:rPr lang="it-IT" noProof="0" smtClean="0"/>
              <a:t>29/03/2024</a:t>
            </a:fld>
            <a:endParaRPr lang="it-IT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 noProof="0"/>
              <a:t>Piè di pagina</a:t>
            </a:r>
            <a:endParaRPr lang="it-IT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9249237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pPr rtl="0"/>
            <a:fld id="{2CA46E8E-89D0-493E-ABBF-B63A9C819C41}" type="datetime1">
              <a:rPr lang="it-IT" noProof="0" smtClean="0"/>
              <a:t>29/03/2024</a:t>
            </a:fld>
            <a:endParaRPr lang="it-IT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pPr rtl="0"/>
            <a:r>
              <a:rPr lang="it-IT" noProof="0"/>
              <a:t>Piè di pagina</a:t>
            </a:r>
            <a:endParaRPr lang="it-IT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051988600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a 14">
            <a:extLst>
              <a:ext uri="{FF2B5EF4-FFF2-40B4-BE49-F238E27FC236}">
                <a16:creationId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4925679" y="3841"/>
            <a:ext cx="127212" cy="6858000"/>
          </a:xfrm>
          <a:prstGeom prst="rect">
            <a:avLst/>
          </a:prstGeom>
          <a:solidFill>
            <a:srgbClr val="F3E0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388D4-15DF-446A-91AA-72876CD48301}" type="datetime1">
              <a:rPr lang="it-IT" noProof="0" smtClean="0"/>
              <a:t>29/03/2024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rgbClr val="1E5082"/>
                </a:solidFill>
                <a:latin typeface="+mn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4838007" y="-1345"/>
            <a:ext cx="137546" cy="6858000"/>
          </a:xfrm>
          <a:prstGeom prst="rect">
            <a:avLst/>
          </a:prstGeom>
          <a:solidFill>
            <a:srgbClr val="E98B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84640A8C-1E5C-F82E-982D-F5BE2053E4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91" y="0"/>
            <a:ext cx="48493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2031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9">
            <a:extLst>
              <a:ext uri="{FF2B5EF4-FFF2-40B4-BE49-F238E27FC236}">
                <a16:creationId xmlns:a16="http://schemas.microsoft.com/office/drawing/2014/main" id="{D1D313A2-A4D4-40DF-A0C2-C29F64168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DB44FF-F9B4-4E5D-9888-DD07079D4562}" type="datetime1">
              <a:rPr lang="it-IT" noProof="0" smtClean="0"/>
              <a:t>29/03/2024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12850" y="4508500"/>
            <a:ext cx="511810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12850" y="2057400"/>
            <a:ext cx="5118100" cy="1929066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5400" b="1" spc="-50" baseline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672700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4542C42-F0C8-417A-980A-09B6C1CD6C24}" type="datetime1">
              <a:rPr lang="it-IT" noProof="0" smtClean="0"/>
              <a:t>29/03/2024</a:t>
            </a:fld>
            <a:endParaRPr lang="it-IT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 noProof="0"/>
              <a:t>Piè di pagina</a:t>
            </a:r>
            <a:endParaRPr lang="it-IT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5414055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rallelogramma 14">
            <a:extLst>
              <a:ext uri="{FF2B5EF4-FFF2-40B4-BE49-F238E27FC236}">
                <a16:creationId xmlns:a16="http://schemas.microsoft.com/office/drawing/2014/main" id="{98B82A56-7790-48EC-983D-AB8F703699B2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1D72669-6745-4AA0-A173-7F6CEB97CF08}" type="datetime1">
              <a:rPr lang="it-IT" noProof="0" smtClean="0"/>
              <a:t>29/03/2024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2451099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41599" y="3746500"/>
            <a:ext cx="8331202" cy="1308100"/>
          </a:xfrm>
        </p:spPr>
        <p:txBody>
          <a:bodyPr rtlCol="0" anchor="b" anchorCtr="0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6416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7528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5969842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estazione della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81A99FD-A18D-4AC6-92B0-69E29E35743B}" type="datetime1">
              <a:rPr lang="it-IT" noProof="0" smtClean="0"/>
              <a:t>29/03/2024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1735138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30399" y="3746500"/>
            <a:ext cx="8331202" cy="1308100"/>
          </a:xfrm>
        </p:spPr>
        <p:txBody>
          <a:bodyPr rtlCol="0" anchor="b" anchorCtr="0">
            <a:noAutofit/>
          </a:bodyPr>
          <a:lstStyle>
            <a:lvl1pPr algn="ctr"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9304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5369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7664897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2003424"/>
            <a:ext cx="1036320" cy="1857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377398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2620384-FC06-4245-8A4E-BD9C5C3038C1}" type="datetime1">
              <a:rPr lang="it-IT" noProof="0" smtClean="0"/>
              <a:t>29/03/2024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6BC7DA98-7B92-4F45-80F8-1AEF72A601CF}"/>
              </a:ext>
            </a:extLst>
          </p:cNvPr>
          <p:cNvSpPr/>
          <p:nvPr userDrawn="1"/>
        </p:nvSpPr>
        <p:spPr>
          <a:xfrm>
            <a:off x="1078230" y="2003423"/>
            <a:ext cx="3576082" cy="18573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314700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DF96815B-4256-4CE0-9FCF-3A2967CF5792}"/>
              </a:ext>
            </a:extLst>
          </p:cNvPr>
          <p:cNvSpPr/>
          <p:nvPr userDrawn="1"/>
        </p:nvSpPr>
        <p:spPr>
          <a:xfrm>
            <a:off x="1092200" y="993775"/>
            <a:ext cx="1036320" cy="936626"/>
          </a:xfrm>
          <a:prstGeom prst="rect">
            <a:avLst/>
          </a:prstGeom>
          <a:solidFill>
            <a:schemeClr val="tx2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B5FC7EB-9809-9909-8D31-7667D27CFE29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12829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97CAA8-247F-493B-9041-1EB41C0713A1}" type="datetime1">
              <a:rPr lang="it-IT" noProof="0" smtClean="0"/>
              <a:t>29/03/2024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F1E388EF-366D-885A-CF06-6BEFE9E1E7F6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543055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84722" y="548355"/>
            <a:ext cx="6054846" cy="634336"/>
          </a:xfrm>
        </p:spPr>
        <p:txBody>
          <a:bodyPr rtlCol="0" anchor="ctr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00833" y="1611313"/>
            <a:ext cx="6072099" cy="3755104"/>
          </a:xfrm>
        </p:spPr>
        <p:txBody>
          <a:bodyPr rtlCol="0"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ADCFC264-2C41-457A-9103-DFF5BC066DDD}" type="datetime1">
              <a:rPr lang="it-IT" noProof="0" smtClean="0"/>
              <a:t>29/03/2024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7510465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541486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68577" y="880375"/>
            <a:ext cx="6054846" cy="634336"/>
          </a:xfrm>
        </p:spPr>
        <p:txBody>
          <a:bodyPr rtlCol="0" anchor="ctr">
            <a:noAutofit/>
          </a:bodyPr>
          <a:lstStyle>
            <a:lvl1pPr algn="ctr">
              <a:lnSpc>
                <a:spcPct val="90000"/>
              </a:lnSpc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FACEB1B-38C0-4995-A1E2-7B5FD48CA44A}" type="datetime1">
              <a:rPr lang="it-IT" noProof="0" smtClean="0"/>
              <a:t>29/03/2024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AF446475-024F-4C71-99D3-501468ACAD11}"/>
              </a:ext>
            </a:extLst>
          </p:cNvPr>
          <p:cNvSpPr/>
          <p:nvPr userDrawn="1"/>
        </p:nvSpPr>
        <p:spPr>
          <a:xfrm>
            <a:off x="5577840" y="0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7676028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73373" y="943430"/>
            <a:ext cx="4699452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DD649FC-C7F2-4966-B125-333FD0271E55}" type="datetime1">
              <a:rPr lang="it-IT" noProof="0" smtClean="0"/>
              <a:t>29/03/2024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EF73BF96-A07C-4AAA-A37F-65151BD22A70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0127715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 userDrawn="1"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18529" y="943430"/>
            <a:ext cx="4654296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5350E5C9-4822-4828-86B2-BB987B39863B}" type="datetime1">
              <a:rPr lang="it-IT" noProof="0" smtClean="0"/>
              <a:t>29/03/2024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6127F28F-6C7B-471B-9839-EF88426C1976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498616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CA46E8E-89D0-493E-ABBF-B63A9C819C41}" type="datetime1">
              <a:rPr lang="it-IT" noProof="0" smtClean="0"/>
              <a:t>29/03/2024</a:t>
            </a:fld>
            <a:endParaRPr lang="it-IT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 noProof="0"/>
              <a:t>Piè di pagina</a:t>
            </a:r>
            <a:endParaRPr lang="it-IT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671716031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3B79944-34CF-4A72-AC1B-909189585767}" type="datetime1">
              <a:rPr lang="it-IT" noProof="0" smtClean="0"/>
              <a:t>29/03/2024</a:t>
            </a:fld>
            <a:endParaRPr lang="it-IT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 noProof="0"/>
              <a:t>Piè di pagina</a:t>
            </a:r>
            <a:endParaRPr lang="it-IT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838844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AAF3A87-C769-4508-A602-98056DD906C2}" type="datetime1">
              <a:rPr lang="it-IT" noProof="0" smtClean="0"/>
              <a:t>29/03/2024</a:t>
            </a:fld>
            <a:endParaRPr lang="it-IT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 noProof="0"/>
              <a:t>Piè di pagina</a:t>
            </a:r>
            <a:endParaRPr lang="it-IT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038718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F1DB439-C8A9-45DF-AFF2-9EFA3E72C152}" type="datetime1">
              <a:rPr lang="it-IT" noProof="0" smtClean="0"/>
              <a:t>29/03/2024</a:t>
            </a:fld>
            <a:endParaRPr lang="it-IT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 noProof="0"/>
              <a:t>Piè di pagina</a:t>
            </a:r>
            <a:endParaRPr lang="it-IT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14759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CA46E8E-89D0-493E-ABBF-B63A9C819C41}" type="datetime1">
              <a:rPr lang="it-IT" noProof="0" smtClean="0"/>
              <a:t>29/03/2024</a:t>
            </a:fld>
            <a:endParaRPr lang="it-IT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 noProof="0"/>
              <a:t>Piè di pagina</a:t>
            </a:r>
            <a:endParaRPr lang="it-IT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13296973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9251FC1-1A75-47DA-9A6E-B43CF6E86A62}" type="datetime1">
              <a:rPr lang="it-IT" noProof="0" smtClean="0"/>
              <a:t>29/03/2024</a:t>
            </a:fld>
            <a:endParaRPr lang="it-IT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Parallelogramma 14">
            <a:extLst>
              <a:ext uri="{FF2B5EF4-FFF2-40B4-BE49-F238E27FC236}">
                <a16:creationId xmlns:a16="http://schemas.microsoft.com/office/drawing/2014/main" id="{DB05C3B4-7FF9-9965-8660-E7EF64AD8C1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7BF3DABC-80B8-8750-0E64-33C15170EE91}"/>
              </a:ext>
            </a:extLst>
          </p:cNvPr>
          <p:cNvSpPr/>
          <p:nvPr userDrawn="1"/>
        </p:nvSpPr>
        <p:spPr>
          <a:xfrm>
            <a:off x="0" y="139700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E5ED946E-BA34-FC5F-BB73-5FEF391331CA}"/>
              </a:ext>
            </a:extLst>
          </p:cNvPr>
          <p:cNvSpPr/>
          <p:nvPr userDrawn="1"/>
        </p:nvSpPr>
        <p:spPr>
          <a:xfrm>
            <a:off x="5458983" y="624142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cxnSp>
        <p:nvCxnSpPr>
          <p:cNvPr id="15" name="Connecteur droit 19">
            <a:extLst>
              <a:ext uri="{FF2B5EF4-FFF2-40B4-BE49-F238E27FC236}">
                <a16:creationId xmlns:a16="http://schemas.microsoft.com/office/drawing/2014/main" id="{81F6AB76-4CE8-62AD-9D1B-6FD0BC25B668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2200" y="6446838"/>
            <a:ext cx="16434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9">
            <a:extLst>
              <a:ext uri="{FF2B5EF4-FFF2-40B4-BE49-F238E27FC236}">
                <a16:creationId xmlns:a16="http://schemas.microsoft.com/office/drawing/2014/main" id="{515DF872-30CF-131D-6327-5956F8089BFB}"/>
              </a:ext>
            </a:extLst>
          </p:cNvPr>
          <p:cNvCxnSpPr>
            <a:cxnSpLocks/>
          </p:cNvCxnSpPr>
          <p:nvPr userDrawn="1"/>
        </p:nvCxnSpPr>
        <p:spPr>
          <a:xfrm flipH="1">
            <a:off x="8420100" y="6429376"/>
            <a:ext cx="1000462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9">
            <a:extLst>
              <a:ext uri="{FF2B5EF4-FFF2-40B4-BE49-F238E27FC236}">
                <a16:creationId xmlns:a16="http://schemas.microsoft.com/office/drawing/2014/main" id="{76E6D1A0-B5FF-F003-8A86-95642DC298DC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65675" y="6446838"/>
            <a:ext cx="407258" cy="635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egnaposto piè di pagina 2">
            <a:extLst>
              <a:ext uri="{FF2B5EF4-FFF2-40B4-BE49-F238E27FC236}">
                <a16:creationId xmlns:a16="http://schemas.microsoft.com/office/drawing/2014/main" id="{23FD54E3-4A06-0F80-75F3-21E4AFC744E0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34681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A04164A-D1F3-464B-BA5A-A4C4D8F35ADB}" type="datetime1">
              <a:rPr lang="it-IT" noProof="0" smtClean="0"/>
              <a:t>29/03/2024</a:t>
            </a:fld>
            <a:endParaRPr lang="it-IT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 noProof="0"/>
              <a:t>Piè di pagina</a:t>
            </a:r>
            <a:endParaRPr lang="it-IT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FA8DDD31-FB0E-4FB7-5487-31E2D8567908}"/>
              </a:ext>
            </a:extLst>
          </p:cNvPr>
          <p:cNvSpPr/>
          <p:nvPr userDrawn="1"/>
        </p:nvSpPr>
        <p:spPr>
          <a:xfrm>
            <a:off x="3536950" y="4535901"/>
            <a:ext cx="5118100" cy="1256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106530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2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2CA46E8E-89D0-493E-ABBF-B63A9C819C41}" type="datetime1">
              <a:rPr lang="it-IT" noProof="0" smtClean="0"/>
              <a:t>29/03/2024</a:t>
            </a:fld>
            <a:endParaRPr lang="it-IT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it-IT" noProof="0"/>
              <a:t>Piè di pagina</a:t>
            </a:r>
            <a:endParaRPr lang="it-IT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8" name="Parallelogramma 14">
            <a:extLst>
              <a:ext uri="{FF2B5EF4-FFF2-40B4-BE49-F238E27FC236}">
                <a16:creationId xmlns:a16="http://schemas.microsoft.com/office/drawing/2014/main" id="{803FD8B3-A867-3CC9-64F8-A88866CBD1A2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F6C61303-91F0-2417-671E-834D1373BD6D}"/>
              </a:ext>
            </a:extLst>
          </p:cNvPr>
          <p:cNvSpPr/>
          <p:nvPr userDrawn="1"/>
        </p:nvSpPr>
        <p:spPr>
          <a:xfrm>
            <a:off x="0" y="1011981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53309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  <p:sldLayoutId id="2147483892" r:id="rId12"/>
    <p:sldLayoutId id="2147483893" r:id="rId13"/>
    <p:sldLayoutId id="2147483894" r:id="rId14"/>
    <p:sldLayoutId id="2147483895" r:id="rId15"/>
    <p:sldLayoutId id="2147483896" r:id="rId16"/>
    <p:sldLayoutId id="2147483897" r:id="rId17"/>
    <p:sldLayoutId id="2147483898" r:id="rId18"/>
    <p:sldLayoutId id="2147483706" r:id="rId19"/>
    <p:sldLayoutId id="2147483708" r:id="rId20"/>
    <p:sldLayoutId id="2147483719" r:id="rId21"/>
    <p:sldLayoutId id="2147483720" r:id="rId22"/>
    <p:sldLayoutId id="2147483721" r:id="rId23"/>
    <p:sldLayoutId id="2147483725" r:id="rId24"/>
    <p:sldLayoutId id="2147483726" r:id="rId25"/>
    <p:sldLayoutId id="2147483722" r:id="rId26"/>
    <p:sldLayoutId id="2147483723" r:id="rId2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60571" y="803246"/>
            <a:ext cx="6226629" cy="2625754"/>
          </a:xfrm>
        </p:spPr>
        <p:txBody>
          <a:bodyPr>
            <a:noAutofit/>
          </a:bodyPr>
          <a:lstStyle/>
          <a:p>
            <a:r>
              <a:rPr lang="it-IT" sz="36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L’ENDOSCOPIC SLEEVE GASTROPLASTY NEL TRATTAMENTO DELL’OBESITA’: ESPERIENZA DI UN SINGOLO CENTRO </a:t>
            </a:r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91A9603A-D223-47EF-B35B-86424F3280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60571" y="3820603"/>
            <a:ext cx="6226628" cy="2234151"/>
          </a:xfrm>
        </p:spPr>
        <p:txBody>
          <a:bodyPr>
            <a:normAutofit fontScale="92500"/>
          </a:bodyPr>
          <a:lstStyle/>
          <a:p>
            <a:r>
              <a:rPr lang="it-IT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RELATORE</a:t>
            </a:r>
            <a:r>
              <a:rPr lang="it-IT" sz="28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:</a:t>
            </a:r>
            <a:r>
              <a:rPr lang="it-IT" sz="2800" b="1" i="1" dirty="0">
                <a:solidFill>
                  <a:srgbClr val="FFC000"/>
                </a:solidFill>
                <a:latin typeface="Algerian" panose="04020705040A02060702" pitchFamily="82" charset="0"/>
              </a:rPr>
              <a:t> </a:t>
            </a:r>
            <a:r>
              <a:rPr lang="it-IT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Agostino Fernicola</a:t>
            </a:r>
          </a:p>
          <a:p>
            <a:r>
              <a:rPr lang="it-IT" sz="1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Affiliazione</a:t>
            </a:r>
            <a:r>
              <a:rPr lang="it-IT" sz="1600" b="1" dirty="0">
                <a:solidFill>
                  <a:srgbClr val="FFC000"/>
                </a:solidFill>
                <a:latin typeface="Algerian" panose="04020705040A02060702" pitchFamily="82" charset="0"/>
              </a:rPr>
              <a:t>: </a:t>
            </a:r>
            <a:r>
              <a:rPr lang="it-IT" sz="1600" dirty="0">
                <a:effectLst/>
                <a:latin typeface="Algerian" panose="04020705040A02060702" pitchFamily="82" charset="0"/>
                <a:ea typeface="Aptos" panose="020B0004020202020204" pitchFamily="34" charset="0"/>
              </a:rPr>
              <a:t>OSPEDALE Santa Maria della Pietà dei Religiosi Camilliani – Casoria (Napoli)</a:t>
            </a:r>
          </a:p>
          <a:p>
            <a:r>
              <a:rPr lang="it-IT" sz="1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ea typeface="Aptos" panose="020B0004020202020204" pitchFamily="34" charset="0"/>
              </a:rPr>
              <a:t>equipe</a:t>
            </a:r>
            <a:r>
              <a:rPr lang="it-IT" sz="1600" i="1" dirty="0">
                <a:effectLst/>
                <a:latin typeface="Algerian" panose="04020705040A02060702" pitchFamily="82" charset="0"/>
                <a:ea typeface="Aptos" panose="020B0004020202020204" pitchFamily="34" charset="0"/>
              </a:rPr>
              <a:t>: </a:t>
            </a:r>
            <a:r>
              <a:rPr lang="it-IT" sz="1600" dirty="0">
                <a:effectLst/>
                <a:latin typeface="Algerian" panose="04020705040A02060702" pitchFamily="82" charset="0"/>
                <a:ea typeface="Aptos" panose="020B0004020202020204" pitchFamily="34" charset="0"/>
              </a:rPr>
              <a:t>Alessandro </a:t>
            </a:r>
            <a:r>
              <a:rPr lang="it-IT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ea typeface="Aptos" panose="020B0004020202020204" pitchFamily="34" charset="0"/>
              </a:rPr>
              <a:t>salvucci</a:t>
            </a:r>
            <a:r>
              <a:rPr lang="it-IT" sz="1600" dirty="0">
                <a:effectLst/>
                <a:latin typeface="Algerian" panose="04020705040A02060702" pitchFamily="82" charset="0"/>
                <a:ea typeface="Aptos" panose="020B0004020202020204" pitchFamily="34" charset="0"/>
              </a:rPr>
              <a:t>, Matteo </a:t>
            </a:r>
            <a:r>
              <a:rPr lang="it-IT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ea typeface="Aptos" panose="020B0004020202020204" pitchFamily="34" charset="0"/>
              </a:rPr>
              <a:t>pollastro</a:t>
            </a:r>
            <a:r>
              <a:rPr lang="it-IT" sz="1600" dirty="0">
                <a:effectLst/>
                <a:latin typeface="Algerian" panose="04020705040A02060702" pitchFamily="82" charset="0"/>
                <a:ea typeface="Aptos" panose="020B0004020202020204" pitchFamily="34" charset="0"/>
              </a:rPr>
              <a:t>, </a:t>
            </a:r>
            <a:r>
              <a:rPr lang="it-IT" sz="1600" dirty="0" err="1">
                <a:effectLst/>
                <a:latin typeface="Algerian" panose="04020705040A02060702" pitchFamily="82" charset="0"/>
                <a:ea typeface="Aptos" panose="020B0004020202020204" pitchFamily="34" charset="0"/>
              </a:rPr>
              <a:t>viviana</a:t>
            </a:r>
            <a:r>
              <a:rPr lang="it-IT" sz="1600" dirty="0">
                <a:effectLst/>
                <a:latin typeface="Algerian" panose="04020705040A02060702" pitchFamily="82" charset="0"/>
                <a:ea typeface="Aptos" panose="020B0004020202020204" pitchFamily="34" charset="0"/>
              </a:rPr>
              <a:t> </a:t>
            </a:r>
            <a:r>
              <a:rPr lang="it-IT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ea typeface="Aptos" panose="020B0004020202020204" pitchFamily="34" charset="0"/>
              </a:rPr>
              <a:t>verlingieri</a:t>
            </a:r>
            <a:r>
              <a:rPr lang="it-IT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ea typeface="Aptos" panose="020B0004020202020204" pitchFamily="34" charset="0"/>
              </a:rPr>
              <a:t>, </a:t>
            </a:r>
            <a:r>
              <a:rPr lang="it-IT" sz="1600" dirty="0" err="1">
                <a:latin typeface="Algerian" panose="04020705040A02060702" pitchFamily="82" charset="0"/>
                <a:ea typeface="Aptos" panose="020B0004020202020204" pitchFamily="34" charset="0"/>
              </a:rPr>
              <a:t>antonio</a:t>
            </a:r>
            <a:r>
              <a:rPr lang="it-IT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ea typeface="Aptos" panose="020B0004020202020204" pitchFamily="34" charset="0"/>
              </a:rPr>
              <a:t> </a:t>
            </a:r>
            <a:r>
              <a:rPr lang="it-IT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ea typeface="Aptos" panose="020B0004020202020204" pitchFamily="34" charset="0"/>
              </a:rPr>
              <a:t>alvigi</a:t>
            </a:r>
            <a:endParaRPr lang="it-IT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ea typeface="Aptos" panose="020B0004020202020204" pitchFamily="34" charset="0"/>
            </a:endParaRPr>
          </a:p>
          <a:p>
            <a:r>
              <a:rPr lang="it-IT" sz="1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ea typeface="Aptos" panose="020B0004020202020204" pitchFamily="34" charset="0"/>
              </a:rPr>
              <a:t>Primario</a:t>
            </a:r>
            <a:r>
              <a:rPr lang="it-IT" sz="1600" dirty="0">
                <a:latin typeface="Algerian" panose="04020705040A02060702" pitchFamily="82" charset="0"/>
                <a:ea typeface="Aptos" panose="020B0004020202020204" pitchFamily="34" charset="0"/>
              </a:rPr>
              <a:t>: </a:t>
            </a:r>
            <a:r>
              <a:rPr lang="it-IT" sz="1600" dirty="0" err="1">
                <a:latin typeface="Algerian" panose="04020705040A02060702" pitchFamily="82" charset="0"/>
                <a:ea typeface="Aptos" panose="020B0004020202020204" pitchFamily="34" charset="0"/>
              </a:rPr>
              <a:t>giuseppe</a:t>
            </a:r>
            <a:r>
              <a:rPr lang="it-IT" sz="1600" dirty="0">
                <a:latin typeface="Algerian" panose="04020705040A02060702" pitchFamily="82" charset="0"/>
                <a:ea typeface="Aptos" panose="020B0004020202020204" pitchFamily="34" charset="0"/>
              </a:rPr>
              <a:t> </a:t>
            </a:r>
            <a:r>
              <a:rPr lang="it-IT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ea typeface="Aptos" panose="020B0004020202020204" pitchFamily="34" charset="0"/>
              </a:rPr>
              <a:t>scognamiglio</a:t>
            </a:r>
            <a:endParaRPr lang="it-IT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ea typeface="Aptos" panose="020B0004020202020204" pitchFamily="34" charset="0"/>
            </a:endParaRPr>
          </a:p>
          <a:p>
            <a:endParaRPr lang="it-IT" sz="28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15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7A347062-4630-8F77-7705-DAD86EA2C98C}"/>
              </a:ext>
            </a:extLst>
          </p:cNvPr>
          <p:cNvSpPr/>
          <p:nvPr/>
        </p:nvSpPr>
        <p:spPr>
          <a:xfrm>
            <a:off x="4885831" y="788081"/>
            <a:ext cx="2420337" cy="523647"/>
          </a:xfrm>
          <a:prstGeom prst="rect">
            <a:avLst/>
          </a:prstGeom>
          <a:solidFill>
            <a:srgbClr val="0F6FC6"/>
          </a:solidFill>
          <a:ln w="12700" cap="flat" cmpd="sng" algn="ctr">
            <a:solidFill>
              <a:srgbClr val="0F6FC6">
                <a:shade val="15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lgerian" panose="04020705040A02060702" pitchFamily="82" charset="0"/>
              </a:rPr>
              <a:t>RISULTATI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6F582B2B-FF99-682D-4C62-B8DC7D6D081A}"/>
              </a:ext>
            </a:extLst>
          </p:cNvPr>
          <p:cNvSpPr/>
          <p:nvPr/>
        </p:nvSpPr>
        <p:spPr>
          <a:xfrm>
            <a:off x="143169" y="1311728"/>
            <a:ext cx="1997162" cy="1403727"/>
          </a:xfrm>
          <a:prstGeom prst="rect">
            <a:avLst/>
          </a:prstGeom>
          <a:solidFill>
            <a:srgbClr val="0F6FC6"/>
          </a:solidFill>
          <a:ln w="12700" cap="flat" cmpd="sng" algn="ctr">
            <a:solidFill>
              <a:srgbClr val="0F6FC6">
                <a:shade val="15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lvl="0" algn="ctr" defTabSz="457200">
              <a:defRPr/>
            </a:pP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%EWL: % di peso in eccesso perso</a:t>
            </a:r>
            <a:endParaRPr kumimoji="0" lang="it-IT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004F37DB-85E1-C645-27B1-0920A26448D6}"/>
              </a:ext>
            </a:extLst>
          </p:cNvPr>
          <p:cNvSpPr/>
          <p:nvPr/>
        </p:nvSpPr>
        <p:spPr>
          <a:xfrm>
            <a:off x="143169" y="3079523"/>
            <a:ext cx="1997162" cy="795791"/>
          </a:xfrm>
          <a:prstGeom prst="rect">
            <a:avLst/>
          </a:prstGeom>
          <a:solidFill>
            <a:srgbClr val="0F6FC6"/>
          </a:solidFill>
          <a:ln w="12700" cap="flat" cmpd="sng" algn="ctr">
            <a:solidFill>
              <a:srgbClr val="0F6FC6">
                <a:shade val="15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lvl="0" algn="ctr" defTabSz="457200">
              <a:defRPr/>
            </a:pP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%TBWL: % peso tot perso </a:t>
            </a:r>
            <a:endParaRPr kumimoji="0" lang="it-IT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29CF1C93-32DC-73F2-4D14-4B74C907A90B}"/>
              </a:ext>
            </a:extLst>
          </p:cNvPr>
          <p:cNvSpPr/>
          <p:nvPr/>
        </p:nvSpPr>
        <p:spPr>
          <a:xfrm>
            <a:off x="2239872" y="5089986"/>
            <a:ext cx="7712253" cy="1426987"/>
          </a:xfrm>
          <a:prstGeom prst="rect">
            <a:avLst/>
          </a:prstGeom>
          <a:solidFill>
            <a:srgbClr val="0F6FC6"/>
          </a:solidFill>
          <a:ln w="12700" cap="flat" cmpd="sng" algn="ctr">
            <a:solidFill>
              <a:srgbClr val="0F6FC6">
                <a:shade val="15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lvl="0" algn="ctr" defTabSz="457200">
              <a:defRPr/>
            </a:pP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nostro risultato in termini di %TBWL a 1 anno a rimane adeguato a quanto proposto dalle linee guida ASGE-PIVI (%EWL superiore al 25% e %TBWL superiore al 5%, mantenuti ad un anno)</a:t>
            </a:r>
            <a:endParaRPr kumimoji="0" lang="it-IT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D6B92196-05B1-9067-AE44-C5C3D1DF71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5524" y="1675796"/>
            <a:ext cx="8305619" cy="2199518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DFA6CB2C-8B12-4556-164C-7D4D20BD5310}"/>
              </a:ext>
            </a:extLst>
          </p:cNvPr>
          <p:cNvSpPr/>
          <p:nvPr/>
        </p:nvSpPr>
        <p:spPr>
          <a:xfrm>
            <a:off x="4474029" y="4077066"/>
            <a:ext cx="6847114" cy="872376"/>
          </a:xfrm>
          <a:prstGeom prst="rect">
            <a:avLst/>
          </a:prstGeom>
          <a:solidFill>
            <a:srgbClr val="0F6FC6"/>
          </a:solidFill>
          <a:ln w="12700" cap="flat" cmpd="sng" algn="ctr">
            <a:solidFill>
              <a:srgbClr val="0F6FC6">
                <a:shade val="15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lvl="0" algn="ctr" defTabSz="457200">
              <a:defRPr/>
            </a:pP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%TBWL&gt;15 e % EWL&gt;35 sono considerati un ottimo risultato alla luce dei dati riportati in letteratura (raggiunto nel 30 % circa dei pz).</a:t>
            </a:r>
            <a:endParaRPr kumimoji="0" lang="it-IT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</a:endParaRP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481CF765-96F1-FD82-A34B-3F8FB14EDECC}"/>
              </a:ext>
            </a:extLst>
          </p:cNvPr>
          <p:cNvSpPr/>
          <p:nvPr/>
        </p:nvSpPr>
        <p:spPr>
          <a:xfrm>
            <a:off x="143168" y="4077065"/>
            <a:ext cx="3884545" cy="872376"/>
          </a:xfrm>
          <a:prstGeom prst="rect">
            <a:avLst/>
          </a:prstGeom>
          <a:solidFill>
            <a:srgbClr val="0F6FC6"/>
          </a:solidFill>
          <a:ln w="12700" cap="flat" cmpd="sng" algn="ctr">
            <a:solidFill>
              <a:srgbClr val="0F6FC6">
                <a:shade val="15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lvl="0" algn="ctr" defTabSz="457200">
              <a:defRPr/>
            </a:pP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%EWL è stato significativamente più̀ alto nei pz con 30&lt;BMI&lt;35</a:t>
            </a:r>
            <a:endParaRPr kumimoji="0" lang="it-IT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</a:endParaRPr>
          </a:p>
        </p:txBody>
      </p:sp>
      <p:pic>
        <p:nvPicPr>
          <p:cNvPr id="13" name="Immagine 12" descr="Immagine che contiene testo, Carattere, logo, simbolo&#10;&#10;Descrizione generata automaticamente">
            <a:extLst>
              <a:ext uri="{FF2B5EF4-FFF2-40B4-BE49-F238E27FC236}">
                <a16:creationId xmlns:a16="http://schemas.microsoft.com/office/drawing/2014/main" id="{6220C237-2072-0F3F-5168-163556F1DC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586" y="675316"/>
            <a:ext cx="2287561" cy="74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034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DC43AE5A-F7E5-CDC3-9F9B-4130392AA7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5686" y="1960109"/>
            <a:ext cx="9059292" cy="1871663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AB311BC9-C7D9-CE76-B313-46B84B69E640}"/>
              </a:ext>
            </a:extLst>
          </p:cNvPr>
          <p:cNvSpPr/>
          <p:nvPr/>
        </p:nvSpPr>
        <p:spPr>
          <a:xfrm>
            <a:off x="4885831" y="788081"/>
            <a:ext cx="2420337" cy="523647"/>
          </a:xfrm>
          <a:prstGeom prst="rect">
            <a:avLst/>
          </a:prstGeom>
          <a:solidFill>
            <a:srgbClr val="0F6FC6"/>
          </a:solidFill>
          <a:ln w="12700" cap="flat" cmpd="sng" algn="ctr">
            <a:solidFill>
              <a:srgbClr val="0F6FC6">
                <a:shade val="15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lgerian" panose="04020705040A02060702" pitchFamily="82" charset="0"/>
              </a:rPr>
              <a:t>RISULTATI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2268A686-9F64-23D3-7F93-8171252604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2465" y="5192260"/>
            <a:ext cx="5977445" cy="942975"/>
          </a:xfrm>
          <a:prstGeom prst="rect">
            <a:avLst/>
          </a:prstGeom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28FF3648-5501-2C9B-4254-203540213689}"/>
              </a:ext>
            </a:extLst>
          </p:cNvPr>
          <p:cNvSpPr/>
          <p:nvPr/>
        </p:nvSpPr>
        <p:spPr>
          <a:xfrm>
            <a:off x="1507631" y="1261609"/>
            <a:ext cx="1895969" cy="523647"/>
          </a:xfrm>
          <a:prstGeom prst="rect">
            <a:avLst/>
          </a:prstGeom>
          <a:solidFill>
            <a:srgbClr val="0F6FC6"/>
          </a:solidFill>
          <a:ln w="12700" cap="flat" cmpd="sng" algn="ctr">
            <a:solidFill>
              <a:srgbClr val="0F6FC6">
                <a:shade val="15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b="1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COMPLICANZE</a:t>
            </a:r>
            <a:endParaRPr kumimoji="0" lang="it-IT" sz="1800" b="1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882D7752-A5EE-FBFF-2ADD-47EBB25800E3}"/>
              </a:ext>
            </a:extLst>
          </p:cNvPr>
          <p:cNvSpPr/>
          <p:nvPr/>
        </p:nvSpPr>
        <p:spPr>
          <a:xfrm>
            <a:off x="1482464" y="4397829"/>
            <a:ext cx="2570217" cy="605971"/>
          </a:xfrm>
          <a:prstGeom prst="rect">
            <a:avLst/>
          </a:prstGeom>
          <a:solidFill>
            <a:srgbClr val="0F6FC6"/>
          </a:solidFill>
          <a:ln w="12700" cap="flat" cmpd="sng" algn="ctr">
            <a:solidFill>
              <a:srgbClr val="0F6FC6">
                <a:shade val="15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lvl="0" algn="ctr" defTabSz="457200">
              <a:defRPr/>
            </a:pPr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SHORT FORM HEALTH SURVEY 36 (SF36)</a:t>
            </a:r>
            <a:endParaRPr kumimoji="0" lang="it-IT" sz="1800" b="1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68CFCBC9-17C3-8415-780D-C06A4FB59B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1398" y="4016671"/>
            <a:ext cx="2295524" cy="2118564"/>
          </a:xfrm>
          <a:prstGeom prst="rect">
            <a:avLst/>
          </a:prstGeom>
        </p:spPr>
      </p:pic>
      <p:pic>
        <p:nvPicPr>
          <p:cNvPr id="13" name="Immagine 12" descr="Immagine che contiene testo, Carattere, logo, simbolo&#10;&#10;Descrizione generata automaticamente">
            <a:extLst>
              <a:ext uri="{FF2B5EF4-FFF2-40B4-BE49-F238E27FC236}">
                <a16:creationId xmlns:a16="http://schemas.microsoft.com/office/drawing/2014/main" id="{B300E148-790E-CE0D-BAEC-BFFBF43C67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989" y="675316"/>
            <a:ext cx="2287561" cy="74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043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088FA4C5-FB41-37E4-02A9-FAFDC14C2ABD}"/>
              </a:ext>
            </a:extLst>
          </p:cNvPr>
          <p:cNvSpPr/>
          <p:nvPr/>
        </p:nvSpPr>
        <p:spPr>
          <a:xfrm>
            <a:off x="4885831" y="788081"/>
            <a:ext cx="2420337" cy="523647"/>
          </a:xfrm>
          <a:prstGeom prst="rect">
            <a:avLst/>
          </a:prstGeom>
          <a:solidFill>
            <a:srgbClr val="0F6FC6"/>
          </a:solidFill>
          <a:ln w="12700" cap="flat" cmpd="sng" algn="ctr">
            <a:solidFill>
              <a:srgbClr val="0F6FC6">
                <a:shade val="15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b="1" kern="0" noProof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CONCLUSIONI</a:t>
            </a:r>
            <a:endParaRPr kumimoji="0" lang="it-IT" sz="1800" b="1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lgerian" panose="04020705040A02060702" pitchFamily="82" charset="0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368F944F-BC0C-94B8-FA8C-6886BACE2E17}"/>
              </a:ext>
            </a:extLst>
          </p:cNvPr>
          <p:cNvSpPr/>
          <p:nvPr/>
        </p:nvSpPr>
        <p:spPr>
          <a:xfrm>
            <a:off x="8369261" y="3914722"/>
            <a:ext cx="2420337" cy="874994"/>
          </a:xfrm>
          <a:prstGeom prst="rect">
            <a:avLst/>
          </a:prstGeom>
          <a:solidFill>
            <a:srgbClr val="0F6FC6"/>
          </a:solidFill>
          <a:ln w="12700" cap="flat" cmpd="sng" algn="ctr">
            <a:solidFill>
              <a:srgbClr val="0F6FC6">
                <a:shade val="15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lvl="0" algn="ctr" defTabSz="457200">
              <a:defRPr/>
            </a:pP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Ripetibile</a:t>
            </a:r>
            <a:endParaRPr kumimoji="0" lang="it-IT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</a:endParaRP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C24EB6AD-D862-6599-293A-F2AFEE3D0167}"/>
              </a:ext>
            </a:extLst>
          </p:cNvPr>
          <p:cNvSpPr/>
          <p:nvPr/>
        </p:nvSpPr>
        <p:spPr>
          <a:xfrm>
            <a:off x="1402402" y="3914721"/>
            <a:ext cx="2420337" cy="874994"/>
          </a:xfrm>
          <a:prstGeom prst="rect">
            <a:avLst/>
          </a:prstGeom>
          <a:solidFill>
            <a:srgbClr val="0F6FC6"/>
          </a:solidFill>
          <a:ln w="12700" cap="flat" cmpd="sng" algn="ctr">
            <a:solidFill>
              <a:srgbClr val="0F6FC6">
                <a:shade val="15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lvl="0" algn="ctr" defTabSz="457200">
              <a:defRPr/>
            </a:pPr>
            <a:r>
              <a:rPr lang="it-IT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Reversibile</a:t>
            </a:r>
            <a:endParaRPr kumimoji="0" lang="it-IT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3DFE31A1-08A4-06D9-F158-1D10A9E9DC54}"/>
              </a:ext>
            </a:extLst>
          </p:cNvPr>
          <p:cNvSpPr/>
          <p:nvPr/>
        </p:nvSpPr>
        <p:spPr>
          <a:xfrm>
            <a:off x="8369261" y="1716938"/>
            <a:ext cx="2420337" cy="874994"/>
          </a:xfrm>
          <a:prstGeom prst="rect">
            <a:avLst/>
          </a:prstGeom>
          <a:solidFill>
            <a:srgbClr val="0F6FC6"/>
          </a:solidFill>
          <a:ln w="12700" cap="flat" cmpd="sng" algn="ctr">
            <a:solidFill>
              <a:srgbClr val="0F6FC6">
                <a:shade val="15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lvl="0" algn="ctr" defTabSz="457200">
              <a:defRPr/>
            </a:pP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Qualità di vita</a:t>
            </a:r>
            <a:endParaRPr kumimoji="0" lang="it-IT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4F9E9A8A-CE2A-19ED-2A80-02704384079D}"/>
              </a:ext>
            </a:extLst>
          </p:cNvPr>
          <p:cNvSpPr/>
          <p:nvPr/>
        </p:nvSpPr>
        <p:spPr>
          <a:xfrm>
            <a:off x="4706214" y="5338312"/>
            <a:ext cx="2779567" cy="1225774"/>
          </a:xfrm>
          <a:prstGeom prst="rect">
            <a:avLst/>
          </a:prstGeom>
          <a:solidFill>
            <a:srgbClr val="0F6FC6"/>
          </a:solidFill>
          <a:ln w="12700" cap="flat" cmpd="sng" algn="ctr">
            <a:solidFill>
              <a:srgbClr val="0F6FC6">
                <a:shade val="15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lvl="0" algn="ctr" defTabSz="457200">
              <a:defRPr/>
            </a:pP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Crampi allo stomaco e la nausea sono gli eventi avversi più̀ frequenti</a:t>
            </a:r>
            <a:endParaRPr kumimoji="0" lang="it-IT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</a:endParaRP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9483FEB4-F769-43F7-B6FB-0607ABB5E25E}"/>
              </a:ext>
            </a:extLst>
          </p:cNvPr>
          <p:cNvSpPr/>
          <p:nvPr/>
        </p:nvSpPr>
        <p:spPr>
          <a:xfrm>
            <a:off x="1402403" y="1716938"/>
            <a:ext cx="2420335" cy="874994"/>
          </a:xfrm>
          <a:prstGeom prst="rect">
            <a:avLst/>
          </a:prstGeom>
          <a:solidFill>
            <a:srgbClr val="0F6FC6"/>
          </a:solidFill>
          <a:ln w="12700" cap="flat" cmpd="sng" algn="ctr">
            <a:solidFill>
              <a:srgbClr val="0F6FC6">
                <a:shade val="15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lvl="0" algn="ctr" defTabSz="457200">
              <a:defRPr/>
            </a:pP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Procedura sicura ed efficace</a:t>
            </a:r>
            <a:endParaRPr kumimoji="0" lang="it-IT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</a:endParaRPr>
          </a:p>
        </p:txBody>
      </p:sp>
      <p:pic>
        <p:nvPicPr>
          <p:cNvPr id="13" name="Immagine 12" descr="Immagine che contiene testo, Carattere, logo, simbolo&#10;&#10;Descrizione generata automaticamente">
            <a:extLst>
              <a:ext uri="{FF2B5EF4-FFF2-40B4-BE49-F238E27FC236}">
                <a16:creationId xmlns:a16="http://schemas.microsoft.com/office/drawing/2014/main" id="{35640BCE-16AC-AAD2-7157-7BF13FB0EE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261" y="680955"/>
            <a:ext cx="2287561" cy="749176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BD2332D4-72AD-EA47-41C0-5E99CB363A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5199" y="1716938"/>
            <a:ext cx="2981598" cy="32161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1107210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06677" y="987484"/>
            <a:ext cx="4526280" cy="3227514"/>
          </a:xfrm>
        </p:spPr>
        <p:txBody>
          <a:bodyPr>
            <a:normAutofit/>
          </a:bodyPr>
          <a:lstStyle/>
          <a:p>
            <a:pPr algn="ctr"/>
            <a:r>
              <a:rPr lang="it-IT" sz="3600" dirty="0">
                <a:solidFill>
                  <a:srgbClr val="FFC000"/>
                </a:solidFill>
                <a:latin typeface="Algerian" panose="04020705040A02060702" pitchFamily="82" charset="0"/>
              </a:rPr>
              <a:t>GRAZIE </a:t>
            </a:r>
            <a:br>
              <a:rPr lang="it-IT" sz="3600" dirty="0">
                <a:solidFill>
                  <a:srgbClr val="FFC000"/>
                </a:solidFill>
                <a:latin typeface="Algerian" panose="04020705040A02060702" pitchFamily="82" charset="0"/>
              </a:rPr>
            </a:br>
            <a:endParaRPr lang="it-IT" sz="3600" dirty="0">
              <a:solidFill>
                <a:srgbClr val="FFC00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545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BB808037-4AD1-A42E-6980-80E9208ABAE2}"/>
              </a:ext>
            </a:extLst>
          </p:cNvPr>
          <p:cNvSpPr/>
          <p:nvPr/>
        </p:nvSpPr>
        <p:spPr>
          <a:xfrm>
            <a:off x="4135010" y="590080"/>
            <a:ext cx="3921980" cy="666221"/>
          </a:xfrm>
          <a:prstGeom prst="rect">
            <a:avLst/>
          </a:prstGeom>
          <a:solidFill>
            <a:srgbClr val="0F6FC6"/>
          </a:solidFill>
          <a:ln w="12700" cap="flat" cmpd="sng" algn="ctr">
            <a:solidFill>
              <a:srgbClr val="0F6FC6">
                <a:shade val="15000"/>
              </a:srgbClr>
            </a:solidFill>
            <a:prstDash val="solid"/>
            <a:miter lim="800000"/>
          </a:ln>
          <a:effectLst>
            <a:reflection stA="45000" endPos="0" dist="508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INTRODUZIONE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A94DFF87-1A17-D62F-61BA-A30CDF7AE3E4}"/>
              </a:ext>
            </a:extLst>
          </p:cNvPr>
          <p:cNvSpPr/>
          <p:nvPr/>
        </p:nvSpPr>
        <p:spPr>
          <a:xfrm>
            <a:off x="4669971" y="3308515"/>
            <a:ext cx="2852058" cy="632114"/>
          </a:xfrm>
          <a:prstGeom prst="rect">
            <a:avLst/>
          </a:prstGeom>
          <a:solidFill>
            <a:srgbClr val="0F6FC6"/>
          </a:solidFill>
          <a:ln w="12700" cap="flat" cmpd="sng" algn="ctr">
            <a:solidFill>
              <a:srgbClr val="0F6FC6">
                <a:shade val="15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QUANDO FARLA?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DE755439-CE72-4B22-C587-7CF11980A4E1}"/>
              </a:ext>
            </a:extLst>
          </p:cNvPr>
          <p:cNvSpPr/>
          <p:nvPr/>
        </p:nvSpPr>
        <p:spPr>
          <a:xfrm>
            <a:off x="1714672" y="4793271"/>
            <a:ext cx="2420337" cy="1339860"/>
          </a:xfrm>
          <a:prstGeom prst="rect">
            <a:avLst/>
          </a:prstGeom>
          <a:solidFill>
            <a:srgbClr val="0F6FC6"/>
          </a:solidFill>
          <a:ln w="12700" cap="flat" cmpd="sng" algn="ctr">
            <a:solidFill>
              <a:srgbClr val="0F6FC6">
                <a:shade val="15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</a:rPr>
              <a:t>Suture transmurali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Endoscopio </a:t>
            </a:r>
            <a:r>
              <a:rPr lang="it-IT" b="1" kern="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OverStich</a:t>
            </a:r>
            <a:r>
              <a:rPr lang="it-IT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, Apollo </a:t>
            </a:r>
            <a:r>
              <a:rPr lang="it-IT" b="1" kern="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Endosurgery</a:t>
            </a:r>
            <a:endParaRPr kumimoji="0" lang="it-IT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A66677B6-B8CD-08D0-CBB5-A26DF5EE1291}"/>
              </a:ext>
            </a:extLst>
          </p:cNvPr>
          <p:cNvSpPr/>
          <p:nvPr/>
        </p:nvSpPr>
        <p:spPr>
          <a:xfrm>
            <a:off x="4885831" y="4775164"/>
            <a:ext cx="2420337" cy="1339860"/>
          </a:xfrm>
          <a:prstGeom prst="rect">
            <a:avLst/>
          </a:prstGeom>
          <a:solidFill>
            <a:srgbClr val="0F6FC6"/>
          </a:solidFill>
          <a:ln w="12700" cap="flat" cmpd="sng" algn="ctr">
            <a:solidFill>
              <a:srgbClr val="0F6FC6">
                <a:shade val="15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Riduzione volume funzionale gastrico 70%, stomaco accorciato 30%</a:t>
            </a:r>
            <a:endParaRPr kumimoji="0" lang="it-IT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23DCC099-B1B1-1DC3-C9EF-A85876EF2268}"/>
              </a:ext>
            </a:extLst>
          </p:cNvPr>
          <p:cNvSpPr/>
          <p:nvPr/>
        </p:nvSpPr>
        <p:spPr>
          <a:xfrm>
            <a:off x="8056990" y="4775164"/>
            <a:ext cx="2420337" cy="1339860"/>
          </a:xfrm>
          <a:prstGeom prst="rect">
            <a:avLst/>
          </a:prstGeom>
          <a:solidFill>
            <a:srgbClr val="0F6FC6"/>
          </a:solidFill>
          <a:ln w="12700" cap="flat" cmpd="sng" algn="ctr">
            <a:solidFill>
              <a:srgbClr val="0F6FC6">
                <a:shade val="15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</a:rPr>
              <a:t>Fondo gastrico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Grande curvatura gastrica</a:t>
            </a:r>
            <a:endParaRPr kumimoji="0" lang="it-IT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</a:endParaRPr>
          </a:p>
        </p:txBody>
      </p:sp>
      <p:pic>
        <p:nvPicPr>
          <p:cNvPr id="5" name="Immagine 4" descr="Immagine che contiene testo, Carattere, logo, simbolo&#10;&#10;Descrizione generata automaticamente">
            <a:extLst>
              <a:ext uri="{FF2B5EF4-FFF2-40B4-BE49-F238E27FC236}">
                <a16:creationId xmlns:a16="http://schemas.microsoft.com/office/drawing/2014/main" id="{7091FB21-3EC3-9F5F-9309-6E09FA5CA0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486" y="551557"/>
            <a:ext cx="2287561" cy="749176"/>
          </a:xfrm>
          <a:prstGeom prst="rect">
            <a:avLst/>
          </a:prstGeom>
          <a:effectLst>
            <a:reflection stA="45000" endPos="0" dist="50800" dir="5400000" sy="-100000" algn="bl" rotWithShape="0"/>
            <a:softEdge rad="0"/>
          </a:effectLst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A8AFEB4C-7D38-F882-41EB-6E605086A660}"/>
              </a:ext>
            </a:extLst>
          </p:cNvPr>
          <p:cNvSpPr/>
          <p:nvPr/>
        </p:nvSpPr>
        <p:spPr>
          <a:xfrm>
            <a:off x="4135010" y="1853747"/>
            <a:ext cx="3921980" cy="792961"/>
          </a:xfrm>
          <a:prstGeom prst="rect">
            <a:avLst/>
          </a:prstGeom>
          <a:solidFill>
            <a:srgbClr val="0F6FC6"/>
          </a:solidFill>
          <a:ln w="12700" cap="flat" cmpd="sng" algn="ctr">
            <a:solidFill>
              <a:srgbClr val="0F6FC6">
                <a:shade val="15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lvl="0" algn="ctr" defTabSz="457200">
              <a:defRPr/>
            </a:pPr>
            <a:r>
              <a:rPr lang="it-IT" sz="2400" b="1" dirty="0">
                <a:solidFill>
                  <a:srgbClr val="FFC000"/>
                </a:solidFill>
                <a:latin typeface="Amasis MT Pro Black" panose="020F0502020204030204" pitchFamily="18" charset="0"/>
              </a:rPr>
              <a:t>L’ENDOSCOPIC SLEEVE GASTROPLASTY</a:t>
            </a:r>
            <a:endParaRPr kumimoji="0" lang="it-IT" sz="2400" b="1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masis MT Pro Black" panose="020F0502020204030204" pitchFamily="18" charset="0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7FE87D1D-3048-043F-98B1-7EAFD39492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014" y="1256301"/>
            <a:ext cx="3098346" cy="3162011"/>
          </a:xfrm>
          <a:prstGeom prst="rect">
            <a:avLst/>
          </a:prstGeom>
          <a:effectLst>
            <a:reflection stA="45000" endPos="120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DA674FD7-C08D-6B4E-5C2E-96B60F74F3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4775" y="1853747"/>
            <a:ext cx="3247345" cy="2564565"/>
          </a:xfrm>
          <a:prstGeom prst="rect">
            <a:avLst/>
          </a:prstGeom>
          <a:effectLst>
            <a:reflection stA="45000" endPos="140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22122593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  <p:bldP spid="10" grpId="0" animBg="1"/>
      <p:bldP spid="11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1C6C85C4-9215-DDA6-D99E-05384AC416A8}"/>
              </a:ext>
            </a:extLst>
          </p:cNvPr>
          <p:cNvSpPr/>
          <p:nvPr/>
        </p:nvSpPr>
        <p:spPr>
          <a:xfrm>
            <a:off x="734717" y="1663800"/>
            <a:ext cx="2672561" cy="648940"/>
          </a:xfrm>
          <a:prstGeom prst="rect">
            <a:avLst/>
          </a:prstGeom>
          <a:solidFill>
            <a:srgbClr val="0F6FC6"/>
          </a:solidFill>
          <a:ln w="12700" cap="flat" cmpd="sng" algn="ctr">
            <a:solidFill>
              <a:srgbClr val="0F6FC6">
                <a:shade val="15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Mayo Clinic</a:t>
            </a:r>
            <a:r>
              <a:rPr kumimoji="0" lang="it-IT" sz="1800" b="1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- 2013</a:t>
            </a:r>
            <a:endParaRPr kumimoji="0" lang="it-IT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17E5CA4F-8282-3D18-5560-46604FE9F123}"/>
              </a:ext>
            </a:extLst>
          </p:cNvPr>
          <p:cNvSpPr/>
          <p:nvPr/>
        </p:nvSpPr>
        <p:spPr>
          <a:xfrm>
            <a:off x="4825957" y="1663800"/>
            <a:ext cx="2420337" cy="648940"/>
          </a:xfrm>
          <a:prstGeom prst="rect">
            <a:avLst/>
          </a:prstGeom>
          <a:solidFill>
            <a:srgbClr val="0F6FC6"/>
          </a:solidFill>
          <a:ln w="12700" cap="flat" cmpd="sng" algn="ctr">
            <a:solidFill>
              <a:srgbClr val="0F6FC6">
                <a:shade val="15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lvl="0" algn="ctr" defTabSz="457200"/>
            <a:r>
              <a:rPr lang="en-US" b="1" dirty="0"/>
              <a:t>Weill </a:t>
            </a:r>
            <a:r>
              <a:rPr lang="en-US" b="1" dirty="0" err="1"/>
              <a:t>Conrnell</a:t>
            </a:r>
            <a:r>
              <a:rPr lang="en-US" b="1" dirty="0"/>
              <a:t> Medicine, New York</a:t>
            </a:r>
            <a:endParaRPr kumimoji="0" lang="it-IT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E5F4FBE6-C2DD-EC7C-E09A-7728B62723A6}"/>
              </a:ext>
            </a:extLst>
          </p:cNvPr>
          <p:cNvSpPr/>
          <p:nvPr/>
        </p:nvSpPr>
        <p:spPr>
          <a:xfrm>
            <a:off x="8371063" y="1663799"/>
            <a:ext cx="2420337" cy="801234"/>
          </a:xfrm>
          <a:prstGeom prst="rect">
            <a:avLst/>
          </a:prstGeom>
          <a:solidFill>
            <a:srgbClr val="0F6FC6"/>
          </a:solidFill>
          <a:ln w="12700" cap="flat" cmpd="sng" algn="ctr">
            <a:solidFill>
              <a:srgbClr val="0F6FC6">
                <a:shade val="15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lvl="0" algn="ctr" defTabSz="457200"/>
            <a:r>
              <a:rPr lang="es-ES" b="1" dirty="0"/>
              <a:t>Madrid Sanchinarro University Hospital, Madrid</a:t>
            </a:r>
            <a:endParaRPr kumimoji="0" lang="it-IT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39311183-8BA5-998D-3DBF-42DF9177EDF2}"/>
              </a:ext>
            </a:extLst>
          </p:cNvPr>
          <p:cNvSpPr/>
          <p:nvPr/>
        </p:nvSpPr>
        <p:spPr>
          <a:xfrm>
            <a:off x="4825956" y="2638177"/>
            <a:ext cx="2420337" cy="523647"/>
          </a:xfrm>
          <a:prstGeom prst="rect">
            <a:avLst/>
          </a:prstGeom>
          <a:solidFill>
            <a:srgbClr val="0F6FC6"/>
          </a:solidFill>
          <a:ln w="12700" cap="flat" cmpd="sng" algn="ctr">
            <a:solidFill>
              <a:srgbClr val="0F6FC6">
                <a:shade val="15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242 pazienti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363669C1-EB1D-25FE-EAF9-8924A1A0A254}"/>
              </a:ext>
            </a:extLst>
          </p:cNvPr>
          <p:cNvSpPr/>
          <p:nvPr/>
        </p:nvSpPr>
        <p:spPr>
          <a:xfrm>
            <a:off x="734717" y="2660975"/>
            <a:ext cx="2672561" cy="1143000"/>
          </a:xfrm>
          <a:prstGeom prst="rect">
            <a:avLst/>
          </a:prstGeom>
          <a:solidFill>
            <a:srgbClr val="0F6FC6"/>
          </a:solidFill>
          <a:ln w="12700" cap="flat" cmpd="sng" algn="ctr">
            <a:solidFill>
              <a:srgbClr val="0F6FC6">
                <a:shade val="15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lvl="0" algn="ctr" defTabSz="457200"/>
            <a:r>
              <a:rPr lang="en-US" b="1" dirty="0"/>
              <a:t>Total Body Weight Loss (%TBWL) a 6 </a:t>
            </a:r>
            <a:r>
              <a:rPr lang="en-US" b="1" dirty="0" err="1"/>
              <a:t>mesi</a:t>
            </a:r>
            <a:r>
              <a:rPr lang="en-US" b="1" dirty="0"/>
              <a:t>: 15,2%</a:t>
            </a:r>
            <a:endParaRPr kumimoji="0" lang="it-IT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D8AF6478-1095-E767-D518-C490DB468535}"/>
              </a:ext>
            </a:extLst>
          </p:cNvPr>
          <p:cNvSpPr/>
          <p:nvPr/>
        </p:nvSpPr>
        <p:spPr>
          <a:xfrm>
            <a:off x="8371060" y="2668576"/>
            <a:ext cx="2420337" cy="1135400"/>
          </a:xfrm>
          <a:prstGeom prst="rect">
            <a:avLst/>
          </a:prstGeom>
          <a:solidFill>
            <a:srgbClr val="0F6FC6"/>
          </a:solidFill>
          <a:ln w="12700" cap="flat" cmpd="sng" algn="ctr">
            <a:solidFill>
              <a:srgbClr val="0F6FC6">
                <a:shade val="15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lvl="0" algn="ctr" defTabSz="457200"/>
            <a:r>
              <a:rPr lang="en-US" b="1" dirty="0"/>
              <a:t>Total Body Weight Loss (%TBWL) a 12 </a:t>
            </a:r>
            <a:r>
              <a:rPr lang="en-US" b="1" dirty="0" err="1"/>
              <a:t>mesi</a:t>
            </a:r>
            <a:r>
              <a:rPr lang="en-US" b="1" dirty="0"/>
              <a:t> 18,6%</a:t>
            </a:r>
            <a:endParaRPr kumimoji="0" lang="it-IT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395FCE0F-DB0B-F56A-AF1C-2EE081ADB03D}"/>
              </a:ext>
            </a:extLst>
          </p:cNvPr>
          <p:cNvSpPr/>
          <p:nvPr/>
        </p:nvSpPr>
        <p:spPr>
          <a:xfrm>
            <a:off x="4885829" y="4280349"/>
            <a:ext cx="2420337" cy="637948"/>
          </a:xfrm>
          <a:prstGeom prst="rect">
            <a:avLst/>
          </a:prstGeom>
          <a:solidFill>
            <a:srgbClr val="E98B0D"/>
          </a:solidFill>
          <a:ln w="12700" cap="flat" cmpd="sng" algn="ctr">
            <a:solidFill>
              <a:srgbClr val="0F6FC6">
                <a:shade val="15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lvl="0" algn="ctr" defTabSz="457200"/>
            <a:r>
              <a:rPr lang="it-IT" b="1" dirty="0"/>
              <a:t>209 pz di età 21-65 anni</a:t>
            </a:r>
            <a:endParaRPr kumimoji="0" lang="it-IT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7E1DF900-3E29-7EBF-79AA-97568966FAB0}"/>
              </a:ext>
            </a:extLst>
          </p:cNvPr>
          <p:cNvSpPr/>
          <p:nvPr/>
        </p:nvSpPr>
        <p:spPr>
          <a:xfrm>
            <a:off x="794590" y="4280349"/>
            <a:ext cx="2420337" cy="637948"/>
          </a:xfrm>
          <a:prstGeom prst="rect">
            <a:avLst/>
          </a:prstGeom>
          <a:solidFill>
            <a:srgbClr val="E98B0D"/>
          </a:solidFill>
          <a:ln w="12700" cap="flat" cmpd="sng" algn="ctr">
            <a:solidFill>
              <a:srgbClr val="0F6FC6">
                <a:shade val="15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lvl="0" algn="ctr" defTabSz="457200"/>
            <a:r>
              <a:rPr lang="it-IT" b="1" dirty="0"/>
              <a:t>TCR su 9 centri</a:t>
            </a:r>
            <a:endParaRPr kumimoji="0" lang="it-IT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2D7AA25C-E829-A276-40DE-A51A3BF29897}"/>
              </a:ext>
            </a:extLst>
          </p:cNvPr>
          <p:cNvSpPr/>
          <p:nvPr/>
        </p:nvSpPr>
        <p:spPr>
          <a:xfrm>
            <a:off x="4745245" y="3580224"/>
            <a:ext cx="2701509" cy="523647"/>
          </a:xfrm>
          <a:prstGeom prst="rect">
            <a:avLst/>
          </a:prstGeom>
          <a:solidFill>
            <a:srgbClr val="E98B0D"/>
          </a:solidFill>
          <a:ln w="12700" cap="flat" cmpd="sng" algn="ctr">
            <a:solidFill>
              <a:srgbClr val="0F6FC6">
                <a:shade val="15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lvl="0" algn="ctr" defTabSz="457200"/>
            <a:r>
              <a:rPr lang="it-IT" b="1" dirty="0"/>
              <a:t>Studio MERIT 2017-2019</a:t>
            </a:r>
            <a:endParaRPr kumimoji="0" lang="it-IT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0473483B-1F31-C16A-185C-8687CCCC785F}"/>
              </a:ext>
            </a:extLst>
          </p:cNvPr>
          <p:cNvSpPr/>
          <p:nvPr/>
        </p:nvSpPr>
        <p:spPr>
          <a:xfrm>
            <a:off x="794589" y="5205977"/>
            <a:ext cx="2420337" cy="574900"/>
          </a:xfrm>
          <a:prstGeom prst="rect">
            <a:avLst/>
          </a:prstGeom>
          <a:solidFill>
            <a:srgbClr val="E98B0D"/>
          </a:solidFill>
          <a:ln w="12700" cap="flat" cmpd="sng" algn="ctr">
            <a:solidFill>
              <a:srgbClr val="0F6FC6">
                <a:shade val="15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lvl="0" algn="ctr" defTabSz="457200"/>
            <a:r>
              <a:rPr lang="it-IT" b="1" dirty="0"/>
              <a:t>Obesità I II classe</a:t>
            </a:r>
            <a:endParaRPr kumimoji="0" lang="it-IT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A25A8FF2-E0FE-6DB9-0226-F13FCB70B9A8}"/>
              </a:ext>
            </a:extLst>
          </p:cNvPr>
          <p:cNvSpPr/>
          <p:nvPr/>
        </p:nvSpPr>
        <p:spPr>
          <a:xfrm>
            <a:off x="8430932" y="4693887"/>
            <a:ext cx="2420337" cy="912706"/>
          </a:xfrm>
          <a:prstGeom prst="rect">
            <a:avLst/>
          </a:prstGeom>
          <a:solidFill>
            <a:srgbClr val="E98B0D"/>
          </a:solidFill>
          <a:ln w="12700" cap="flat" cmpd="sng" algn="ctr">
            <a:solidFill>
              <a:srgbClr val="0F6FC6">
                <a:shade val="15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lvl="0" algn="ctr" defTabSz="457200"/>
            <a:r>
              <a:rPr lang="it-IT" b="1" dirty="0"/>
              <a:t>EWL 49,2% in ESG vs 3,2% in GC a 52 settimane</a:t>
            </a:r>
            <a:endParaRPr kumimoji="0" lang="it-IT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712CA957-705C-207A-C0D0-438AD680D515}"/>
              </a:ext>
            </a:extLst>
          </p:cNvPr>
          <p:cNvSpPr/>
          <p:nvPr/>
        </p:nvSpPr>
        <p:spPr>
          <a:xfrm>
            <a:off x="8430932" y="5780876"/>
            <a:ext cx="2420337" cy="912706"/>
          </a:xfrm>
          <a:prstGeom prst="rect">
            <a:avLst/>
          </a:prstGeom>
          <a:solidFill>
            <a:srgbClr val="E98B0D"/>
          </a:solidFill>
          <a:ln w="12700" cap="flat" cmpd="sng" algn="ctr">
            <a:solidFill>
              <a:srgbClr val="0F6FC6">
                <a:shade val="15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lvl="0" algn="ctr" defTabSz="457200"/>
            <a:r>
              <a:rPr lang="it-IT" b="1" dirty="0"/>
              <a:t>TBLW 13,6% in ESG vs 0,8% in GC a 52 settimane</a:t>
            </a:r>
            <a:endParaRPr kumimoji="0" lang="it-IT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E33CDCFF-1681-D7D7-6994-CCE222FF47DB}"/>
              </a:ext>
            </a:extLst>
          </p:cNvPr>
          <p:cNvSpPr/>
          <p:nvPr/>
        </p:nvSpPr>
        <p:spPr>
          <a:xfrm>
            <a:off x="794589" y="6055634"/>
            <a:ext cx="2420337" cy="637948"/>
          </a:xfrm>
          <a:prstGeom prst="rect">
            <a:avLst/>
          </a:prstGeom>
          <a:solidFill>
            <a:srgbClr val="E98B0D"/>
          </a:solidFill>
          <a:ln w="12700" cap="flat" cmpd="sng" algn="ctr">
            <a:solidFill>
              <a:srgbClr val="0F6FC6">
                <a:shade val="15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lvl="0" algn="ctr" defTabSz="457200"/>
            <a:r>
              <a:rPr lang="it-IT" b="1" dirty="0"/>
              <a:t>Follow-up 104 settimane</a:t>
            </a:r>
            <a:endParaRPr kumimoji="0" lang="it-IT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F3E2B63F-19D2-7108-5A63-D3882B662510}"/>
              </a:ext>
            </a:extLst>
          </p:cNvPr>
          <p:cNvSpPr/>
          <p:nvPr/>
        </p:nvSpPr>
        <p:spPr>
          <a:xfrm>
            <a:off x="4825957" y="5205976"/>
            <a:ext cx="2540077" cy="637948"/>
          </a:xfrm>
          <a:prstGeom prst="rect">
            <a:avLst/>
          </a:prstGeom>
          <a:solidFill>
            <a:srgbClr val="E98B0D"/>
          </a:solidFill>
          <a:ln w="12700" cap="flat" cmpd="sng" algn="ctr">
            <a:solidFill>
              <a:srgbClr val="0F6FC6">
                <a:shade val="15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lvl="0" algn="ctr" defTabSz="457200"/>
            <a:r>
              <a:rPr lang="it-IT" b="1" dirty="0"/>
              <a:t>85 pz gruppo ESG</a:t>
            </a:r>
          </a:p>
          <a:p>
            <a:pPr lvl="0" algn="ctr" defTabSz="457200"/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124  pz gruppo controllo</a:t>
            </a:r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5BF3D909-3510-C8D6-1C22-96E92485A60F}"/>
              </a:ext>
            </a:extLst>
          </p:cNvPr>
          <p:cNvSpPr/>
          <p:nvPr/>
        </p:nvSpPr>
        <p:spPr>
          <a:xfrm>
            <a:off x="3761069" y="6169361"/>
            <a:ext cx="4501187" cy="523647"/>
          </a:xfrm>
          <a:prstGeom prst="rect">
            <a:avLst/>
          </a:prstGeom>
          <a:solidFill>
            <a:srgbClr val="E98B0D"/>
          </a:solidFill>
          <a:ln w="12700" cap="flat" cmpd="sng" algn="ctr">
            <a:solidFill>
              <a:srgbClr val="0F6FC6">
                <a:shade val="15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lvl="0" algn="ctr" defTabSz="457200"/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68%</a:t>
            </a:r>
            <a:r>
              <a:rPr kumimoji="0" lang="it-IT" sz="1800" b="1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ESG ha mantenuto almeno 25% del EWL</a:t>
            </a:r>
            <a:endParaRPr kumimoji="0" lang="it-IT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AB5CEAF5-7187-C527-161F-C9D9E915E809}"/>
              </a:ext>
            </a:extLst>
          </p:cNvPr>
          <p:cNvSpPr/>
          <p:nvPr/>
        </p:nvSpPr>
        <p:spPr>
          <a:xfrm>
            <a:off x="4135010" y="559677"/>
            <a:ext cx="3921980" cy="572096"/>
          </a:xfrm>
          <a:prstGeom prst="rect">
            <a:avLst/>
          </a:prstGeom>
          <a:solidFill>
            <a:srgbClr val="0F6FC6"/>
          </a:solidFill>
          <a:ln w="12700" cap="flat" cmpd="sng" algn="ctr">
            <a:solidFill>
              <a:srgbClr val="0F6FC6">
                <a:shade val="15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INTRODUZIONE</a:t>
            </a:r>
          </a:p>
        </p:txBody>
      </p:sp>
      <p:pic>
        <p:nvPicPr>
          <p:cNvPr id="3" name="Immagine 2" descr="Immagine che contiene testo, Carattere, logo, simbolo&#10;&#10;Descrizione generata automaticamente">
            <a:extLst>
              <a:ext uri="{FF2B5EF4-FFF2-40B4-BE49-F238E27FC236}">
                <a16:creationId xmlns:a16="http://schemas.microsoft.com/office/drawing/2014/main" id="{414A935A-59CA-6261-211B-74DE2A055A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256" y="502231"/>
            <a:ext cx="2287561" cy="74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947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21FA72C4-28FE-62CC-18FD-6C9029DD1ABE}"/>
              </a:ext>
            </a:extLst>
          </p:cNvPr>
          <p:cNvSpPr/>
          <p:nvPr/>
        </p:nvSpPr>
        <p:spPr>
          <a:xfrm>
            <a:off x="8731892" y="2435806"/>
            <a:ext cx="2420337" cy="979554"/>
          </a:xfrm>
          <a:prstGeom prst="rect">
            <a:avLst/>
          </a:prstGeom>
          <a:solidFill>
            <a:srgbClr val="0F6FC6"/>
          </a:solidFill>
          <a:ln w="12700" cap="flat" cmpd="sng" algn="ctr">
            <a:solidFill>
              <a:srgbClr val="0F6FC6">
                <a:shade val="15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lvl="0" algn="ctr" defTabSz="457200"/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Remissione dislipidemia nel 56,3% a 12 mesi</a:t>
            </a:r>
            <a:endParaRPr kumimoji="0" lang="it-IT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B2D8362E-F1BA-7A63-4EE7-3ADCFDCCE7EB}"/>
              </a:ext>
            </a:extLst>
          </p:cNvPr>
          <p:cNvSpPr/>
          <p:nvPr/>
        </p:nvSpPr>
        <p:spPr>
          <a:xfrm>
            <a:off x="627542" y="3806274"/>
            <a:ext cx="2420337" cy="59978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 cap="flat" cmpd="sng" algn="ctr">
            <a:solidFill>
              <a:srgbClr val="0F6FC6">
                <a:shade val="15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lvl="0" algn="ctr" defTabSz="457200"/>
            <a:r>
              <a:rPr lang="it-IT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Sharaiha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et al.</a:t>
            </a:r>
            <a:endParaRPr kumimoji="0" lang="it-IT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7EE4298E-F47E-69D8-D926-78FBCDAC9551}"/>
              </a:ext>
            </a:extLst>
          </p:cNvPr>
          <p:cNvSpPr/>
          <p:nvPr/>
        </p:nvSpPr>
        <p:spPr>
          <a:xfrm>
            <a:off x="3328993" y="3806273"/>
            <a:ext cx="2420337" cy="59978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 cap="flat" cmpd="sng" algn="ctr">
            <a:solidFill>
              <a:srgbClr val="0F6FC6">
                <a:shade val="15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lvl="0" algn="ctr" defTabSz="457200"/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Riduzione della IA a 12 mesi</a:t>
            </a:r>
            <a:endParaRPr kumimoji="0" lang="it-IT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0DD9F23B-9861-3F27-E0EA-AD335F338A4B}"/>
              </a:ext>
            </a:extLst>
          </p:cNvPr>
          <p:cNvSpPr/>
          <p:nvPr/>
        </p:nvSpPr>
        <p:spPr>
          <a:xfrm>
            <a:off x="6030443" y="2435806"/>
            <a:ext cx="2420337" cy="684673"/>
          </a:xfrm>
          <a:prstGeom prst="rect">
            <a:avLst/>
          </a:prstGeom>
          <a:solidFill>
            <a:srgbClr val="0F6FC6"/>
          </a:solidFill>
          <a:ln w="12700" cap="flat" cmpd="sng" algn="ctr">
            <a:solidFill>
              <a:srgbClr val="0F6FC6">
                <a:shade val="15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lvl="0" algn="ctr" defTabSz="457200"/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Remissione IA nel 100% a 12 mesi</a:t>
            </a:r>
            <a:endParaRPr kumimoji="0" lang="it-IT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4D2E39EB-08C2-82B9-6614-CE262DE3BD55}"/>
              </a:ext>
            </a:extLst>
          </p:cNvPr>
          <p:cNvSpPr/>
          <p:nvPr/>
        </p:nvSpPr>
        <p:spPr>
          <a:xfrm>
            <a:off x="3328991" y="2435807"/>
            <a:ext cx="2420337" cy="684673"/>
          </a:xfrm>
          <a:prstGeom prst="rect">
            <a:avLst/>
          </a:prstGeom>
          <a:solidFill>
            <a:srgbClr val="0F6FC6"/>
          </a:solidFill>
          <a:ln w="12700" cap="flat" cmpd="sng" algn="ctr">
            <a:solidFill>
              <a:srgbClr val="0F6FC6">
                <a:shade val="15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lvl="0" algn="ctr" defTabSz="457200"/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Remissione diabete  nel 76,5% a 3 mesi</a:t>
            </a:r>
            <a:endParaRPr kumimoji="0" lang="it-IT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A54A8121-FA44-FB5B-9597-F081BC85E96D}"/>
              </a:ext>
            </a:extLst>
          </p:cNvPr>
          <p:cNvSpPr/>
          <p:nvPr/>
        </p:nvSpPr>
        <p:spPr>
          <a:xfrm>
            <a:off x="627542" y="2435807"/>
            <a:ext cx="2420337" cy="684673"/>
          </a:xfrm>
          <a:prstGeom prst="rect">
            <a:avLst/>
          </a:prstGeom>
          <a:solidFill>
            <a:srgbClr val="0F6FC6"/>
          </a:solidFill>
          <a:ln w="12700" cap="flat" cmpd="sng" algn="ctr">
            <a:solidFill>
              <a:srgbClr val="0F6FC6">
                <a:shade val="15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lvl="0" algn="ctr" defTabSz="457200"/>
            <a:r>
              <a:rPr lang="it-IT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Alqathani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et al.</a:t>
            </a:r>
            <a:endParaRPr kumimoji="0" lang="it-IT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2FBD2AEB-7D2D-25FE-2411-9B5072603852}"/>
              </a:ext>
            </a:extLst>
          </p:cNvPr>
          <p:cNvSpPr/>
          <p:nvPr/>
        </p:nvSpPr>
        <p:spPr>
          <a:xfrm>
            <a:off x="6030443" y="3806273"/>
            <a:ext cx="2420337" cy="972556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 cap="flat" cmpd="sng" algn="ctr">
            <a:solidFill>
              <a:srgbClr val="0F6FC6">
                <a:shade val="15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lvl="0" algn="ctr" defTabSz="457200"/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Riduzione della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trigliceridemia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12 mesi</a:t>
            </a:r>
            <a:endParaRPr kumimoji="0" lang="it-IT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</a:endParaRP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BBA372CC-3397-D6F4-F2BB-09311EF66DBE}"/>
              </a:ext>
            </a:extLst>
          </p:cNvPr>
          <p:cNvSpPr/>
          <p:nvPr/>
        </p:nvSpPr>
        <p:spPr>
          <a:xfrm>
            <a:off x="627542" y="5176741"/>
            <a:ext cx="2420337" cy="52364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solidFill>
              <a:srgbClr val="0F6FC6">
                <a:shade val="15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lvl="0" algn="ctr" defTabSz="457200"/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Mehta et al.</a:t>
            </a:r>
            <a:endParaRPr kumimoji="0" lang="it-IT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A0ABDD99-CB0E-E100-2804-D70C9A82C776}"/>
              </a:ext>
            </a:extLst>
          </p:cNvPr>
          <p:cNvSpPr/>
          <p:nvPr/>
        </p:nvSpPr>
        <p:spPr>
          <a:xfrm>
            <a:off x="3328991" y="5176741"/>
            <a:ext cx="5121789" cy="52364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solidFill>
              <a:srgbClr val="0F6FC6">
                <a:shade val="15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lvl="0" algn="ctr" defTabSz="457200"/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Riduzione della resistenza all’insulina e leptina a 6 mesi</a:t>
            </a:r>
            <a:endParaRPr kumimoji="0" lang="it-IT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</a:endParaRPr>
          </a:p>
        </p:txBody>
      </p:sp>
      <p:pic>
        <p:nvPicPr>
          <p:cNvPr id="11" name="Immagine 10" descr="Immagine che contiene testo, Carattere, logo, simbolo&#10;&#10;Descrizione generata automaticamente">
            <a:extLst>
              <a:ext uri="{FF2B5EF4-FFF2-40B4-BE49-F238E27FC236}">
                <a16:creationId xmlns:a16="http://schemas.microsoft.com/office/drawing/2014/main" id="{046D50E5-0651-9B1E-3051-8C9A8BD7E7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549" y="658499"/>
            <a:ext cx="2287561" cy="749176"/>
          </a:xfrm>
          <a:prstGeom prst="rect">
            <a:avLst/>
          </a:prstGeom>
        </p:spPr>
      </p:pic>
      <p:sp>
        <p:nvSpPr>
          <p:cNvPr id="12" name="Rettangolo 11">
            <a:extLst>
              <a:ext uri="{FF2B5EF4-FFF2-40B4-BE49-F238E27FC236}">
                <a16:creationId xmlns:a16="http://schemas.microsoft.com/office/drawing/2014/main" id="{424FB388-F2A2-F39A-753C-D4635849C91E}"/>
              </a:ext>
            </a:extLst>
          </p:cNvPr>
          <p:cNvSpPr/>
          <p:nvPr/>
        </p:nvSpPr>
        <p:spPr>
          <a:xfrm>
            <a:off x="4069453" y="724869"/>
            <a:ext cx="3921980" cy="572096"/>
          </a:xfrm>
          <a:prstGeom prst="rect">
            <a:avLst/>
          </a:prstGeom>
          <a:solidFill>
            <a:srgbClr val="0F6FC6"/>
          </a:solidFill>
          <a:ln w="12700" cap="flat" cmpd="sng" algn="ctr">
            <a:solidFill>
              <a:srgbClr val="0F6FC6">
                <a:shade val="15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INTRODUZIONE</a:t>
            </a:r>
          </a:p>
        </p:txBody>
      </p:sp>
    </p:spTree>
    <p:extLst>
      <p:ext uri="{BB962C8B-B14F-4D97-AF65-F5344CB8AC3E}">
        <p14:creationId xmlns:p14="http://schemas.microsoft.com/office/powerpoint/2010/main" val="252716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88488584-AF83-3F56-6F99-9611CEF77A0F}"/>
              </a:ext>
            </a:extLst>
          </p:cNvPr>
          <p:cNvSpPr/>
          <p:nvPr/>
        </p:nvSpPr>
        <p:spPr>
          <a:xfrm>
            <a:off x="4885831" y="792273"/>
            <a:ext cx="2420337" cy="523647"/>
          </a:xfrm>
          <a:prstGeom prst="rect">
            <a:avLst/>
          </a:prstGeom>
          <a:solidFill>
            <a:srgbClr val="0F6FC6"/>
          </a:solidFill>
          <a:ln w="12700" cap="flat" cmpd="sng" algn="ctr">
            <a:solidFill>
              <a:srgbClr val="0F6FC6">
                <a:shade val="15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lvl="0" algn="ctr" defTabSz="457200"/>
            <a:r>
              <a:rPr lang="it-IT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COMPLICANZE</a:t>
            </a:r>
            <a:endParaRPr kumimoji="0" lang="it-IT" sz="2400" b="1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lgerian" panose="04020705040A02060702" pitchFamily="82" charset="0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98815592-3F7B-204A-C249-76F0DC4AFC94}"/>
              </a:ext>
            </a:extLst>
          </p:cNvPr>
          <p:cNvSpPr/>
          <p:nvPr/>
        </p:nvSpPr>
        <p:spPr>
          <a:xfrm>
            <a:off x="434622" y="1628009"/>
            <a:ext cx="2572738" cy="1670362"/>
          </a:xfrm>
          <a:prstGeom prst="rect">
            <a:avLst/>
          </a:prstGeom>
          <a:solidFill>
            <a:srgbClr val="0F6FC6"/>
          </a:solidFill>
          <a:ln w="12700" cap="flat" cmpd="sng" algn="ctr">
            <a:solidFill>
              <a:srgbClr val="0F6FC6">
                <a:shade val="15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lvl="0" algn="ctr" defTabSz="457200"/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Abdellah </a:t>
            </a:r>
            <a:r>
              <a:rPr lang="it-IT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Hedjoudje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et al.</a:t>
            </a:r>
            <a:endParaRPr kumimoji="0" lang="it-IT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7497DC4E-54A9-7D2C-FDB5-4B1EEFB6C8F2}"/>
              </a:ext>
            </a:extLst>
          </p:cNvPr>
          <p:cNvSpPr/>
          <p:nvPr/>
        </p:nvSpPr>
        <p:spPr>
          <a:xfrm>
            <a:off x="7306164" y="2479711"/>
            <a:ext cx="2686921" cy="1804827"/>
          </a:xfrm>
          <a:prstGeom prst="rect">
            <a:avLst/>
          </a:prstGeom>
          <a:solidFill>
            <a:srgbClr val="0F6FC6"/>
          </a:solidFill>
          <a:ln w="12700" cap="flat" cmpd="sng" algn="ctr">
            <a:solidFill>
              <a:srgbClr val="0F6FC6">
                <a:shade val="15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lvl="0" algn="ctr" defTabSz="457200"/>
            <a:r>
              <a:rPr lang="it-IT" dirty="0"/>
              <a:t>Dolore o nausea richiedente l’ospedalizzazione (1.08%)</a:t>
            </a:r>
            <a:endParaRPr kumimoji="0" lang="it-IT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7C8881F3-6180-B6FC-2E49-FCA778F2908A}"/>
              </a:ext>
            </a:extLst>
          </p:cNvPr>
          <p:cNvSpPr/>
          <p:nvPr/>
        </p:nvSpPr>
        <p:spPr>
          <a:xfrm>
            <a:off x="7321527" y="1628009"/>
            <a:ext cx="2686921" cy="669415"/>
          </a:xfrm>
          <a:prstGeom prst="rect">
            <a:avLst/>
          </a:prstGeom>
          <a:solidFill>
            <a:srgbClr val="0F6FC6"/>
          </a:solidFill>
          <a:ln w="12700" cap="flat" cmpd="sng" algn="ctr">
            <a:solidFill>
              <a:srgbClr val="0F6FC6">
                <a:shade val="15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lvl="0" algn="ctr" defTabSz="457200"/>
            <a:r>
              <a:rPr lang="it-IT" dirty="0"/>
              <a:t>Pneumoperitoneo (0.06%)</a:t>
            </a:r>
            <a:endParaRPr kumimoji="0" lang="it-IT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BA9DC8BE-2C1B-0332-6D8F-AE48AC707D5B}"/>
              </a:ext>
            </a:extLst>
          </p:cNvPr>
          <p:cNvSpPr/>
          <p:nvPr/>
        </p:nvSpPr>
        <p:spPr>
          <a:xfrm>
            <a:off x="3303692" y="4394282"/>
            <a:ext cx="2792307" cy="707211"/>
          </a:xfrm>
          <a:prstGeom prst="rect">
            <a:avLst/>
          </a:prstGeom>
          <a:solidFill>
            <a:srgbClr val="0F6FC6"/>
          </a:solidFill>
          <a:ln w="12700" cap="flat" cmpd="sng" algn="ctr">
            <a:solidFill>
              <a:srgbClr val="0F6FC6">
                <a:shade val="15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lvl="0" algn="ctr" defTabSz="457200"/>
            <a:r>
              <a:rPr lang="it-IT" dirty="0"/>
              <a:t>Tromboembolia polmonare (0.06%)</a:t>
            </a:r>
            <a:endParaRPr kumimoji="0" lang="it-IT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74BBDC7C-D799-2116-38A1-B38961DD472F}"/>
              </a:ext>
            </a:extLst>
          </p:cNvPr>
          <p:cNvSpPr/>
          <p:nvPr/>
        </p:nvSpPr>
        <p:spPr>
          <a:xfrm>
            <a:off x="3303692" y="3408115"/>
            <a:ext cx="2792307" cy="876423"/>
          </a:xfrm>
          <a:prstGeom prst="rect">
            <a:avLst/>
          </a:prstGeom>
          <a:solidFill>
            <a:srgbClr val="0F6FC6"/>
          </a:solidFill>
          <a:ln w="12700" cap="flat" cmpd="sng" algn="ctr">
            <a:solidFill>
              <a:srgbClr val="0F6FC6">
                <a:shade val="15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lvl="0" algn="ctr" defTabSz="457200"/>
            <a:r>
              <a:rPr lang="it-IT" dirty="0"/>
              <a:t>Leak perigastrico o raccolte addominali (0.48%)</a:t>
            </a:r>
            <a:endParaRPr kumimoji="0" lang="it-IT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496777A4-7FBE-A1A9-4ECA-6ECD10D9478D}"/>
              </a:ext>
            </a:extLst>
          </p:cNvPr>
          <p:cNvSpPr/>
          <p:nvPr/>
        </p:nvSpPr>
        <p:spPr>
          <a:xfrm>
            <a:off x="3303692" y="2421948"/>
            <a:ext cx="2792307" cy="876423"/>
          </a:xfrm>
          <a:prstGeom prst="rect">
            <a:avLst/>
          </a:prstGeom>
          <a:solidFill>
            <a:srgbClr val="0F6FC6"/>
          </a:solidFill>
          <a:ln w="12700" cap="flat" cmpd="sng" algn="ctr">
            <a:solidFill>
              <a:srgbClr val="0F6FC6">
                <a:shade val="15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lvl="0" algn="ctr" defTabSz="457200"/>
            <a:r>
              <a:rPr lang="it-IT" dirty="0"/>
              <a:t>Sanguinamento gastrointestinale alto (0,56%)</a:t>
            </a:r>
            <a:endParaRPr kumimoji="0" lang="it-IT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046D589C-5643-2D2F-FC28-B1EAEF87AF4D}"/>
              </a:ext>
            </a:extLst>
          </p:cNvPr>
          <p:cNvSpPr/>
          <p:nvPr/>
        </p:nvSpPr>
        <p:spPr>
          <a:xfrm>
            <a:off x="3303692" y="1628009"/>
            <a:ext cx="2792307" cy="641093"/>
          </a:xfrm>
          <a:prstGeom prst="rect">
            <a:avLst/>
          </a:prstGeom>
          <a:solidFill>
            <a:srgbClr val="0F6FC6"/>
          </a:solidFill>
          <a:ln w="12700" cap="flat" cmpd="sng" algn="ctr">
            <a:solidFill>
              <a:srgbClr val="0F6FC6">
                <a:shade val="15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lvl="0" algn="ctr" defTabSz="457200"/>
            <a:r>
              <a:rPr lang="it-IT" dirty="0"/>
              <a:t>Mortalità 0%</a:t>
            </a:r>
            <a:endParaRPr kumimoji="0" lang="it-IT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A8FAAC5C-479E-8087-484F-AEFDD5A21E89}"/>
              </a:ext>
            </a:extLst>
          </p:cNvPr>
          <p:cNvSpPr/>
          <p:nvPr/>
        </p:nvSpPr>
        <p:spPr>
          <a:xfrm>
            <a:off x="6315571" y="5488264"/>
            <a:ext cx="4795521" cy="835737"/>
          </a:xfrm>
          <a:prstGeom prst="rect">
            <a:avLst/>
          </a:prstGeom>
          <a:solidFill>
            <a:srgbClr val="E98B0D"/>
          </a:solidFill>
          <a:ln w="12700" cap="flat" cmpd="sng" algn="ctr">
            <a:solidFill>
              <a:srgbClr val="0F6FC6">
                <a:shade val="15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lvl="0" algn="ctr" defTabSz="457200"/>
            <a:r>
              <a:rPr lang="it-IT" dirty="0"/>
              <a:t>8/100 pz: </a:t>
            </a:r>
            <a:r>
              <a:rPr lang="it-IT" dirty="0" err="1"/>
              <a:t>conv</a:t>
            </a:r>
            <a:r>
              <a:rPr lang="it-IT" dirty="0"/>
              <a:t>. Sleeve G. per TBWL% inferiore al 5% a 6 mesi: nessuna complicanza</a:t>
            </a:r>
            <a:endParaRPr kumimoji="0" lang="it-IT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5A795342-B0AF-DCDE-1A5D-B9E0F26C8F5A}"/>
              </a:ext>
            </a:extLst>
          </p:cNvPr>
          <p:cNvSpPr/>
          <p:nvPr/>
        </p:nvSpPr>
        <p:spPr>
          <a:xfrm>
            <a:off x="3303692" y="5432338"/>
            <a:ext cx="2792307" cy="848551"/>
          </a:xfrm>
          <a:prstGeom prst="rect">
            <a:avLst/>
          </a:prstGeom>
          <a:solidFill>
            <a:srgbClr val="E98B0D"/>
          </a:solidFill>
          <a:ln w="12700" cap="flat" cmpd="sng" algn="ctr">
            <a:solidFill>
              <a:srgbClr val="0F6FC6">
                <a:shade val="15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lvl="0" algn="ctr" defTabSz="457200"/>
            <a:r>
              <a:rPr lang="it-IT" dirty="0"/>
              <a:t>5/100 pz: </a:t>
            </a:r>
            <a:r>
              <a:rPr lang="it-IT" dirty="0" err="1"/>
              <a:t>RedoESG</a:t>
            </a:r>
            <a:endParaRPr kumimoji="0" lang="it-IT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F2D801F6-9ABE-F38B-572D-C335785E4A6A}"/>
              </a:ext>
            </a:extLst>
          </p:cNvPr>
          <p:cNvSpPr/>
          <p:nvPr/>
        </p:nvSpPr>
        <p:spPr>
          <a:xfrm>
            <a:off x="434622" y="5488265"/>
            <a:ext cx="2572738" cy="792625"/>
          </a:xfrm>
          <a:prstGeom prst="rect">
            <a:avLst/>
          </a:prstGeom>
          <a:solidFill>
            <a:srgbClr val="E98B0D"/>
          </a:solidFill>
          <a:ln w="12700" cap="flat" cmpd="sng" algn="ctr">
            <a:solidFill>
              <a:srgbClr val="0F6FC6">
                <a:shade val="15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lvl="0" algn="ctr" defTabSz="457200"/>
            <a:r>
              <a:rPr lang="it-IT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Alqahtani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et al.</a:t>
            </a:r>
            <a:endParaRPr kumimoji="0" lang="it-IT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</a:endParaRPr>
          </a:p>
        </p:txBody>
      </p:sp>
      <p:pic>
        <p:nvPicPr>
          <p:cNvPr id="4" name="Immagine 3" descr="Immagine che contiene testo, Carattere, logo, simbolo&#10;&#10;Descrizione generata automaticamente">
            <a:extLst>
              <a:ext uri="{FF2B5EF4-FFF2-40B4-BE49-F238E27FC236}">
                <a16:creationId xmlns:a16="http://schemas.microsoft.com/office/drawing/2014/main" id="{7DABC276-0150-15C2-F357-5A4996413C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323" y="679508"/>
            <a:ext cx="2287561" cy="74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2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BB26DCCB-E153-437E-03A4-1861BAFADF93}"/>
              </a:ext>
            </a:extLst>
          </p:cNvPr>
          <p:cNvSpPr/>
          <p:nvPr/>
        </p:nvSpPr>
        <p:spPr>
          <a:xfrm>
            <a:off x="4813859" y="455450"/>
            <a:ext cx="2559997" cy="961230"/>
          </a:xfrm>
          <a:prstGeom prst="rect">
            <a:avLst/>
          </a:prstGeom>
          <a:solidFill>
            <a:srgbClr val="0F6FC6"/>
          </a:solidFill>
          <a:ln w="12700" cap="flat" cmpd="sng" algn="ctr">
            <a:solidFill>
              <a:srgbClr val="0F6FC6">
                <a:shade val="15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lgerian" panose="04020705040A02060702" pitchFamily="82" charset="0"/>
              </a:rPr>
              <a:t>TECNICA DI ESECUZIONE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F9E125EF-0DF2-5547-A7D9-5E55EE55C9BA}"/>
              </a:ext>
            </a:extLst>
          </p:cNvPr>
          <p:cNvSpPr/>
          <p:nvPr/>
        </p:nvSpPr>
        <p:spPr>
          <a:xfrm>
            <a:off x="435429" y="2123281"/>
            <a:ext cx="1369744" cy="3984736"/>
          </a:xfrm>
          <a:prstGeom prst="rect">
            <a:avLst/>
          </a:prstGeom>
          <a:solidFill>
            <a:srgbClr val="0F6FC6"/>
          </a:solidFill>
          <a:ln w="12700" cap="flat" cmpd="sng" algn="ctr">
            <a:solidFill>
              <a:srgbClr val="0F6FC6">
                <a:shade val="15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lvl="0" algn="ctr" defTabSz="457200">
              <a:defRPr/>
            </a:pPr>
            <a:r>
              <a:rPr lang="it-IT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Anestesia generale</a:t>
            </a:r>
          </a:p>
          <a:p>
            <a:pPr lvl="0" algn="ctr" defTabSz="457200">
              <a:defRPr/>
            </a:pPr>
            <a:r>
              <a:rPr lang="it-IT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</a:t>
            </a:r>
          </a:p>
          <a:p>
            <a:pPr lvl="0" algn="ctr" defTabSz="457200">
              <a:defRPr/>
            </a:pPr>
            <a:r>
              <a:rPr lang="it-IT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Profilassi antibiotica e per la TPV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b="1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b="1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581912E1-A48A-2CA5-22C6-2698BF0BB71B}"/>
              </a:ext>
            </a:extLst>
          </p:cNvPr>
          <p:cNvSpPr/>
          <p:nvPr/>
        </p:nvSpPr>
        <p:spPr>
          <a:xfrm>
            <a:off x="2189762" y="2123281"/>
            <a:ext cx="2420337" cy="523647"/>
          </a:xfrm>
          <a:prstGeom prst="rect">
            <a:avLst/>
          </a:prstGeom>
          <a:solidFill>
            <a:srgbClr val="0F6FC6"/>
          </a:solidFill>
          <a:ln w="12700" cap="flat" cmpd="sng" algn="ctr">
            <a:solidFill>
              <a:srgbClr val="0F6FC6">
                <a:shade val="15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EGDS preoperatoria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AAE0D916-9972-7087-015E-24612DD94693}"/>
              </a:ext>
            </a:extLst>
          </p:cNvPr>
          <p:cNvSpPr/>
          <p:nvPr/>
        </p:nvSpPr>
        <p:spPr>
          <a:xfrm>
            <a:off x="2189761" y="3314984"/>
            <a:ext cx="2420337" cy="653142"/>
          </a:xfrm>
          <a:prstGeom prst="rect">
            <a:avLst/>
          </a:prstGeom>
          <a:solidFill>
            <a:srgbClr val="0F6FC6"/>
          </a:solidFill>
          <a:ln w="12700" cap="flat" cmpd="sng" algn="ctr">
            <a:solidFill>
              <a:srgbClr val="0F6FC6">
                <a:shade val="15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lvl="0" algn="ctr" defTabSz="457200"/>
            <a:r>
              <a:rPr lang="it-IT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Overtube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-Esofageo  Apollo </a:t>
            </a:r>
            <a:r>
              <a:rPr lang="it-IT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Endosurgery</a:t>
            </a:r>
            <a:endParaRPr kumimoji="0" lang="it-IT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0112A833-9062-901C-1701-DD726056EB78}"/>
              </a:ext>
            </a:extLst>
          </p:cNvPr>
          <p:cNvSpPr/>
          <p:nvPr/>
        </p:nvSpPr>
        <p:spPr>
          <a:xfrm>
            <a:off x="7306167" y="4136472"/>
            <a:ext cx="2574591" cy="1386483"/>
          </a:xfrm>
          <a:prstGeom prst="rect">
            <a:avLst/>
          </a:prstGeom>
          <a:solidFill>
            <a:srgbClr val="0F6FC6"/>
          </a:solidFill>
          <a:ln w="12700" cap="flat" cmpd="sng" algn="ctr">
            <a:solidFill>
              <a:srgbClr val="0F6FC6">
                <a:shade val="15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lvl="0" algn="ctr" defTabSz="457200"/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“Bites” (morsi) sfalsati eseguiti sulla grande curvatura verso la parete posteriore</a:t>
            </a:r>
            <a:endParaRPr kumimoji="0" lang="it-IT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2580E5CC-E7FA-516B-2B93-5EA8BCCC8BCE}"/>
              </a:ext>
            </a:extLst>
          </p:cNvPr>
          <p:cNvSpPr/>
          <p:nvPr/>
        </p:nvSpPr>
        <p:spPr>
          <a:xfrm>
            <a:off x="7304026" y="2002645"/>
            <a:ext cx="2420337" cy="1081866"/>
          </a:xfrm>
          <a:prstGeom prst="rect">
            <a:avLst/>
          </a:prstGeom>
          <a:solidFill>
            <a:srgbClr val="0F6FC6"/>
          </a:solidFill>
          <a:ln w="12700" cap="flat" cmpd="sng" algn="ctr">
            <a:solidFill>
              <a:srgbClr val="0F6FC6">
                <a:shade val="15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lvl="0" algn="ctr" defTabSz="457200"/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Parete anteriore  gastrica a livello dell’incisura angolare</a:t>
            </a:r>
            <a:endParaRPr kumimoji="0" lang="it-IT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</a:endParaRP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84BDFEAB-C201-818E-92F5-EEC2C645BC1F}"/>
              </a:ext>
            </a:extLst>
          </p:cNvPr>
          <p:cNvSpPr/>
          <p:nvPr/>
        </p:nvSpPr>
        <p:spPr>
          <a:xfrm>
            <a:off x="4885830" y="3345367"/>
            <a:ext cx="2420337" cy="653712"/>
          </a:xfrm>
          <a:prstGeom prst="rect">
            <a:avLst/>
          </a:prstGeom>
          <a:solidFill>
            <a:srgbClr val="0F6FC6"/>
          </a:solidFill>
          <a:ln w="12700" cap="flat" cmpd="sng" algn="ctr">
            <a:solidFill>
              <a:srgbClr val="0F6FC6">
                <a:shade val="15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lvl="0" algn="ctr" defTabSz="457200"/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Sutura continua di polipropilene 2/0</a:t>
            </a:r>
            <a:endParaRPr kumimoji="0" lang="it-IT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</a:endParaRP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6B46341-A2EE-B072-50EB-4BC49A433722}"/>
              </a:ext>
            </a:extLst>
          </p:cNvPr>
          <p:cNvSpPr/>
          <p:nvPr/>
        </p:nvSpPr>
        <p:spPr>
          <a:xfrm>
            <a:off x="2189761" y="4636182"/>
            <a:ext cx="2420337" cy="523647"/>
          </a:xfrm>
          <a:prstGeom prst="rect">
            <a:avLst/>
          </a:prstGeom>
          <a:solidFill>
            <a:srgbClr val="0F6FC6"/>
          </a:solidFill>
          <a:ln w="12700" cap="flat" cmpd="sng" algn="ctr">
            <a:solidFill>
              <a:srgbClr val="0F6FC6">
                <a:shade val="15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lvl="0" algn="ctr" defTabSz="457200"/>
            <a:r>
              <a:rPr lang="it-IT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Overstich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System</a:t>
            </a:r>
            <a:endParaRPr kumimoji="0" lang="it-IT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</a:endParaRP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F477B4C9-2499-33FE-9018-511A9E44266E}"/>
              </a:ext>
            </a:extLst>
          </p:cNvPr>
          <p:cNvSpPr/>
          <p:nvPr/>
        </p:nvSpPr>
        <p:spPr>
          <a:xfrm>
            <a:off x="7304026" y="5788473"/>
            <a:ext cx="2576732" cy="818279"/>
          </a:xfrm>
          <a:prstGeom prst="rect">
            <a:avLst/>
          </a:prstGeom>
          <a:solidFill>
            <a:srgbClr val="0F6FC6"/>
          </a:solidFill>
          <a:ln w="12700" cap="flat" cmpd="sng" algn="ctr">
            <a:solidFill>
              <a:srgbClr val="0F6FC6">
                <a:shade val="15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lvl="0" algn="ctr" defTabSz="457200"/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Dai 6 ai 9 morsi per sutura (6) al livello del corpo gastrico</a:t>
            </a:r>
            <a:endParaRPr kumimoji="0" lang="it-IT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</a:endParaRPr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7AB3BBF1-F07C-F903-24BF-B4EC6E50B720}"/>
              </a:ext>
            </a:extLst>
          </p:cNvPr>
          <p:cNvSpPr/>
          <p:nvPr/>
        </p:nvSpPr>
        <p:spPr>
          <a:xfrm>
            <a:off x="2189760" y="5584370"/>
            <a:ext cx="2420337" cy="523647"/>
          </a:xfrm>
          <a:prstGeom prst="rect">
            <a:avLst/>
          </a:prstGeom>
          <a:solidFill>
            <a:srgbClr val="0F6FC6"/>
          </a:solidFill>
          <a:ln w="12700" cap="flat" cmpd="sng" algn="ctr">
            <a:solidFill>
              <a:srgbClr val="0F6FC6">
                <a:shade val="15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lvl="0" algn="ctr" defTabSz="457200"/>
            <a:r>
              <a:rPr lang="it-IT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Helix</a:t>
            </a:r>
            <a:endParaRPr kumimoji="0" lang="it-IT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</a:endParaRPr>
          </a:p>
        </p:txBody>
      </p:sp>
      <p:pic>
        <p:nvPicPr>
          <p:cNvPr id="2" name="Immagine 1" descr="Immagine che contiene testo, Carattere, logo, simbolo&#10;&#10;Descrizione generata automaticamente">
            <a:extLst>
              <a:ext uri="{FF2B5EF4-FFF2-40B4-BE49-F238E27FC236}">
                <a16:creationId xmlns:a16="http://schemas.microsoft.com/office/drawing/2014/main" id="{5603D7E9-2787-4082-9687-28597ABD2B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351" y="561477"/>
            <a:ext cx="2287561" cy="749176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E1DD3738-2B2F-2258-D415-F8F5DA7564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1850" y="1611896"/>
            <a:ext cx="1624013" cy="1546415"/>
          </a:xfrm>
          <a:prstGeom prst="rect">
            <a:avLst/>
          </a:prstGeom>
          <a:effectLst>
            <a:reflection stA="45000" endPos="30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BA4A5E20-BCAA-B5B8-3BE5-A692C105B4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5831" y="4186135"/>
            <a:ext cx="1208028" cy="1560803"/>
          </a:xfrm>
          <a:prstGeom prst="rect">
            <a:avLst/>
          </a:prstGeom>
          <a:effectLst>
            <a:reflection stA="45000" endPos="50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2" name="Immagine 21">
            <a:extLst>
              <a:ext uri="{FF2B5EF4-FFF2-40B4-BE49-F238E27FC236}">
                <a16:creationId xmlns:a16="http://schemas.microsoft.com/office/drawing/2014/main" id="{8C429EA8-C555-BAA9-2C98-C2703CEDE8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9091" y="275673"/>
            <a:ext cx="2041338" cy="1726972"/>
          </a:xfrm>
          <a:prstGeom prst="rect">
            <a:avLst/>
          </a:prstGeom>
          <a:effectLst>
            <a:reflection stA="45000" endPos="70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3" name="Freccia a destra 22">
            <a:extLst>
              <a:ext uri="{FF2B5EF4-FFF2-40B4-BE49-F238E27FC236}">
                <a16:creationId xmlns:a16="http://schemas.microsoft.com/office/drawing/2014/main" id="{A79272E0-875D-DD18-B10F-3388A508A22C}"/>
              </a:ext>
            </a:extLst>
          </p:cNvPr>
          <p:cNvSpPr/>
          <p:nvPr/>
        </p:nvSpPr>
        <p:spPr>
          <a:xfrm rot="19459883">
            <a:off x="7415531" y="3337034"/>
            <a:ext cx="857641" cy="183932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Freccia a destra 23">
            <a:extLst>
              <a:ext uri="{FF2B5EF4-FFF2-40B4-BE49-F238E27FC236}">
                <a16:creationId xmlns:a16="http://schemas.microsoft.com/office/drawing/2014/main" id="{95AA04F6-816E-0D32-50F0-D453A8ADC618}"/>
              </a:ext>
            </a:extLst>
          </p:cNvPr>
          <p:cNvSpPr/>
          <p:nvPr/>
        </p:nvSpPr>
        <p:spPr>
          <a:xfrm rot="5400000">
            <a:off x="8075373" y="3528235"/>
            <a:ext cx="877641" cy="263321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19016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6" grpId="0" animBg="1"/>
      <p:bldP spid="19" grpId="0" animBg="1"/>
      <p:bldP spid="23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2F59AFB9-F798-349C-235F-9315935CDED9}"/>
              </a:ext>
            </a:extLst>
          </p:cNvPr>
          <p:cNvSpPr/>
          <p:nvPr/>
        </p:nvSpPr>
        <p:spPr>
          <a:xfrm>
            <a:off x="4776509" y="598714"/>
            <a:ext cx="2529660" cy="875331"/>
          </a:xfrm>
          <a:prstGeom prst="rect">
            <a:avLst/>
          </a:prstGeom>
          <a:solidFill>
            <a:srgbClr val="0F6FC6"/>
          </a:solidFill>
          <a:ln w="12700" cap="flat" cmpd="sng" algn="ctr">
            <a:solidFill>
              <a:srgbClr val="0F6FC6">
                <a:shade val="15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lvl="0" algn="ctr" defTabSz="457200"/>
            <a:r>
              <a:rPr lang="it-IT" sz="2400" b="1" noProof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POST-OPERATORIO</a:t>
            </a:r>
            <a:endParaRPr kumimoji="0" lang="it-IT" sz="2400" b="1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lgerian" panose="04020705040A02060702" pitchFamily="82" charset="0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6520D3F4-983F-A8DB-C8CD-79F7B4FD68DC}"/>
              </a:ext>
            </a:extLst>
          </p:cNvPr>
          <p:cNvSpPr/>
          <p:nvPr/>
        </p:nvSpPr>
        <p:spPr>
          <a:xfrm>
            <a:off x="8606887" y="2001839"/>
            <a:ext cx="2420337" cy="665161"/>
          </a:xfrm>
          <a:prstGeom prst="rect">
            <a:avLst/>
          </a:prstGeom>
          <a:solidFill>
            <a:srgbClr val="0F6FC6"/>
          </a:solidFill>
          <a:ln w="12700" cap="flat" cmpd="sng" algn="ctr">
            <a:solidFill>
              <a:srgbClr val="0F6FC6">
                <a:shade val="15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lvl="0" algn="ctr" defTabSz="457200"/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Dieta semiliquida per 3 settimane</a:t>
            </a:r>
            <a:endParaRPr kumimoji="0" lang="it-IT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8D4E29EA-E945-91D2-7B4F-E06DC1DE2220}"/>
              </a:ext>
            </a:extLst>
          </p:cNvPr>
          <p:cNvSpPr/>
          <p:nvPr/>
        </p:nvSpPr>
        <p:spPr>
          <a:xfrm>
            <a:off x="8606886" y="3418797"/>
            <a:ext cx="2420337" cy="914967"/>
          </a:xfrm>
          <a:prstGeom prst="rect">
            <a:avLst/>
          </a:prstGeom>
          <a:solidFill>
            <a:srgbClr val="0F6FC6"/>
          </a:solidFill>
          <a:ln w="12700" cap="flat" cmpd="sng" algn="ctr">
            <a:solidFill>
              <a:srgbClr val="0F6FC6">
                <a:shade val="15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lvl="0" algn="ctr" defTabSz="457200"/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Dieta semisolida e solida entro 5 settimane</a:t>
            </a:r>
            <a:endParaRPr kumimoji="0" lang="it-IT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20FF2B40-D7A5-8E2C-24C5-74A6663B996F}"/>
              </a:ext>
            </a:extLst>
          </p:cNvPr>
          <p:cNvSpPr/>
          <p:nvPr/>
        </p:nvSpPr>
        <p:spPr>
          <a:xfrm>
            <a:off x="1030429" y="3429000"/>
            <a:ext cx="2420337" cy="914967"/>
          </a:xfrm>
          <a:prstGeom prst="rect">
            <a:avLst/>
          </a:prstGeom>
          <a:solidFill>
            <a:srgbClr val="0F6FC6"/>
          </a:solidFill>
          <a:ln w="12700" cap="flat" cmpd="sng" algn="ctr">
            <a:solidFill>
              <a:srgbClr val="0F6FC6">
                <a:shade val="15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lvl="0" algn="ctr" defTabSz="457200"/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Analgesici</a:t>
            </a:r>
            <a:endParaRPr kumimoji="0" lang="it-IT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4A55E0DE-A034-8AB7-E0E2-9AD0D37F16F8}"/>
              </a:ext>
            </a:extLst>
          </p:cNvPr>
          <p:cNvSpPr/>
          <p:nvPr/>
        </p:nvSpPr>
        <p:spPr>
          <a:xfrm>
            <a:off x="8606886" y="4959927"/>
            <a:ext cx="2420337" cy="605282"/>
          </a:xfrm>
          <a:prstGeom prst="rect">
            <a:avLst/>
          </a:prstGeom>
          <a:solidFill>
            <a:srgbClr val="0F6FC6"/>
          </a:solidFill>
          <a:ln w="12700" cap="flat" cmpd="sng" algn="ctr">
            <a:solidFill>
              <a:srgbClr val="0F6FC6">
                <a:shade val="15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lvl="0" algn="ctr" defTabSz="457200"/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Follow-up per 12 mesi</a:t>
            </a:r>
            <a:endParaRPr kumimoji="0" lang="it-IT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301030E1-3801-E1FB-D64A-83768F4A3D3F}"/>
              </a:ext>
            </a:extLst>
          </p:cNvPr>
          <p:cNvSpPr/>
          <p:nvPr/>
        </p:nvSpPr>
        <p:spPr>
          <a:xfrm>
            <a:off x="1039770" y="2001839"/>
            <a:ext cx="2420337" cy="698951"/>
          </a:xfrm>
          <a:prstGeom prst="rect">
            <a:avLst/>
          </a:prstGeom>
          <a:solidFill>
            <a:srgbClr val="0F6FC6"/>
          </a:solidFill>
          <a:ln w="12700" cap="flat" cmpd="sng" algn="ctr">
            <a:solidFill>
              <a:srgbClr val="0F6FC6">
                <a:shade val="15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lvl="0" algn="ctr" defTabSz="457200"/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IPP</a:t>
            </a:r>
            <a:endParaRPr kumimoji="0" lang="it-IT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</a:endParaRP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2F0C2762-4FB8-2D9E-9DFB-2778721565D6}"/>
              </a:ext>
            </a:extLst>
          </p:cNvPr>
          <p:cNvSpPr/>
          <p:nvPr/>
        </p:nvSpPr>
        <p:spPr>
          <a:xfrm>
            <a:off x="1030428" y="4990652"/>
            <a:ext cx="2420337" cy="574557"/>
          </a:xfrm>
          <a:prstGeom prst="rect">
            <a:avLst/>
          </a:prstGeom>
          <a:solidFill>
            <a:srgbClr val="0F6FC6"/>
          </a:solidFill>
          <a:ln w="12700" cap="flat" cmpd="sng" algn="ctr">
            <a:solidFill>
              <a:srgbClr val="0F6FC6">
                <a:shade val="15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lvl="0" algn="ctr" defTabSz="457200"/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Antispastici</a:t>
            </a:r>
            <a:endParaRPr kumimoji="0" lang="it-IT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</a:endParaRPr>
          </a:p>
        </p:txBody>
      </p:sp>
      <p:pic>
        <p:nvPicPr>
          <p:cNvPr id="5" name="Immagine 4" descr="Immagine che contiene testo, Carattere, logo, simbolo&#10;&#10;Descrizione generata automaticamente">
            <a:extLst>
              <a:ext uri="{FF2B5EF4-FFF2-40B4-BE49-F238E27FC236}">
                <a16:creationId xmlns:a16="http://schemas.microsoft.com/office/drawing/2014/main" id="{BDA2C639-8F98-E612-2ECC-A5584529B3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936" y="750922"/>
            <a:ext cx="2287561" cy="749176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62914BCE-0A6C-F19D-DDA8-1EE485478B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6509" y="2001839"/>
            <a:ext cx="2638981" cy="356337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2737691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BCD1D16D-C6E4-4F42-6C15-CB663555A931}"/>
              </a:ext>
            </a:extLst>
          </p:cNvPr>
          <p:cNvSpPr/>
          <p:nvPr/>
        </p:nvSpPr>
        <p:spPr>
          <a:xfrm>
            <a:off x="4588724" y="576943"/>
            <a:ext cx="3014551" cy="897102"/>
          </a:xfrm>
          <a:prstGeom prst="rect">
            <a:avLst/>
          </a:prstGeom>
          <a:solidFill>
            <a:srgbClr val="0F6FC6"/>
          </a:solidFill>
          <a:ln w="12700" cap="flat" cmpd="sng" algn="ctr">
            <a:solidFill>
              <a:srgbClr val="0F6FC6">
                <a:shade val="15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lgerian" panose="04020705040A02060702" pitchFamily="82" charset="0"/>
              </a:rPr>
              <a:t>MATERIALI E METODI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1430B134-8D4B-38C4-3998-C0C1288AF151}"/>
              </a:ext>
            </a:extLst>
          </p:cNvPr>
          <p:cNvSpPr/>
          <p:nvPr/>
        </p:nvSpPr>
        <p:spPr>
          <a:xfrm>
            <a:off x="4885828" y="3100138"/>
            <a:ext cx="2420337" cy="523647"/>
          </a:xfrm>
          <a:prstGeom prst="rect">
            <a:avLst/>
          </a:prstGeom>
          <a:solidFill>
            <a:srgbClr val="0F6FC6"/>
          </a:solidFill>
          <a:ln w="12700" cap="flat" cmpd="sng" algn="ctr">
            <a:solidFill>
              <a:srgbClr val="0F6FC6">
                <a:shade val="15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84 PZ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7B24250B-91AA-14E8-E0CA-8E14357B64A9}"/>
              </a:ext>
            </a:extLst>
          </p:cNvPr>
          <p:cNvSpPr/>
          <p:nvPr/>
        </p:nvSpPr>
        <p:spPr>
          <a:xfrm>
            <a:off x="1276767" y="5264302"/>
            <a:ext cx="2420337" cy="789517"/>
          </a:xfrm>
          <a:prstGeom prst="rect">
            <a:avLst/>
          </a:prstGeom>
          <a:solidFill>
            <a:srgbClr val="0F6FC6"/>
          </a:solidFill>
          <a:ln w="12700" cap="flat" cmpd="sng" algn="ctr">
            <a:solidFill>
              <a:srgbClr val="0F6FC6">
                <a:shade val="15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N. Suture</a:t>
            </a:r>
            <a:r>
              <a:rPr kumimoji="0" lang="it-IT" sz="1800" b="1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(mediana): 4</a:t>
            </a:r>
            <a:endParaRPr kumimoji="0" lang="it-IT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62FEB0-41DB-2EDB-9F60-85599C910F21}"/>
              </a:ext>
            </a:extLst>
          </p:cNvPr>
          <p:cNvSpPr/>
          <p:nvPr/>
        </p:nvSpPr>
        <p:spPr>
          <a:xfrm>
            <a:off x="8494889" y="5264302"/>
            <a:ext cx="2420337" cy="837142"/>
          </a:xfrm>
          <a:prstGeom prst="rect">
            <a:avLst/>
          </a:prstGeom>
          <a:solidFill>
            <a:srgbClr val="0F6FC6"/>
          </a:solidFill>
          <a:ln w="12700" cap="flat" cmpd="sng" algn="ctr">
            <a:solidFill>
              <a:srgbClr val="0F6FC6">
                <a:shade val="15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b="1" kern="0" noProof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Durata procedura: 69 minuti</a:t>
            </a:r>
            <a:endParaRPr kumimoji="0" lang="it-IT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45BD7A8D-17F1-A8F9-0F60-4D1235A7DE84}"/>
              </a:ext>
            </a:extLst>
          </p:cNvPr>
          <p:cNvSpPr/>
          <p:nvPr/>
        </p:nvSpPr>
        <p:spPr>
          <a:xfrm>
            <a:off x="4488034" y="4475351"/>
            <a:ext cx="3215926" cy="789518"/>
          </a:xfrm>
          <a:prstGeom prst="rect">
            <a:avLst/>
          </a:prstGeom>
          <a:solidFill>
            <a:srgbClr val="0F6FC6"/>
          </a:solidFill>
          <a:ln w="12700" cap="flat" cmpd="sng" algn="ctr">
            <a:solidFill>
              <a:srgbClr val="0F6FC6">
                <a:shade val="15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lvl="0" algn="ctr" defTabSz="457200"/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</a:rPr>
              <a:t>BMI (media):</a:t>
            </a:r>
            <a:r>
              <a:rPr kumimoji="0" lang="it-IT" sz="1800" b="1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</a:rPr>
              <a:t> 38 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Kg/m2</a:t>
            </a:r>
            <a:endParaRPr kumimoji="0" lang="it-IT" sz="1800" b="1" i="0" u="none" strike="noStrike" kern="0" cap="none" spc="0" normalizeH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</a:endParaRPr>
          </a:p>
          <a:p>
            <a:pPr lvl="0" algn="ctr" defTabSz="457200"/>
            <a:r>
              <a:rPr lang="it-IT" b="1" kern="0" baseline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BMI</a:t>
            </a:r>
            <a:r>
              <a:rPr lang="it-IT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(moda): 36 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Kg/m2</a:t>
            </a:r>
            <a:endParaRPr kumimoji="0" lang="it-IT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D6BBDAC-7B8C-4EC3-CD80-E6AA6447D9F6}"/>
              </a:ext>
            </a:extLst>
          </p:cNvPr>
          <p:cNvSpPr/>
          <p:nvPr/>
        </p:nvSpPr>
        <p:spPr>
          <a:xfrm>
            <a:off x="8494889" y="3100138"/>
            <a:ext cx="2420337" cy="1375213"/>
          </a:xfrm>
          <a:prstGeom prst="rect">
            <a:avLst/>
          </a:prstGeom>
          <a:solidFill>
            <a:srgbClr val="0F6FC6"/>
          </a:solidFill>
          <a:ln w="12700" cap="flat" cmpd="sng" algn="ctr">
            <a:solidFill>
              <a:srgbClr val="0F6FC6">
                <a:shade val="15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</a:rPr>
              <a:t>13 BGR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13 Mini By-pass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</a:rPr>
              <a:t>15 SG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3 ESG</a:t>
            </a:r>
            <a:endParaRPr kumimoji="0" lang="it-IT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</a:endParaRP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F2BC85EB-E542-E7E8-26FF-7D93310EC689}"/>
              </a:ext>
            </a:extLst>
          </p:cNvPr>
          <p:cNvSpPr/>
          <p:nvPr/>
        </p:nvSpPr>
        <p:spPr>
          <a:xfrm>
            <a:off x="1276767" y="3100137"/>
            <a:ext cx="2420337" cy="523647"/>
          </a:xfrm>
          <a:prstGeom prst="rect">
            <a:avLst/>
          </a:prstGeom>
          <a:solidFill>
            <a:srgbClr val="0F6FC6"/>
          </a:solidFill>
          <a:ln w="12700" cap="flat" cmpd="sng" algn="ctr">
            <a:solidFill>
              <a:srgbClr val="0F6FC6">
                <a:shade val="15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44/84 Redo-ESG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0E6E7F0B-DD2F-4CC6-A24F-7AF4589C702D}"/>
              </a:ext>
            </a:extLst>
          </p:cNvPr>
          <p:cNvSpPr/>
          <p:nvPr/>
        </p:nvSpPr>
        <p:spPr>
          <a:xfrm>
            <a:off x="4795942" y="2050800"/>
            <a:ext cx="2600115" cy="523647"/>
          </a:xfrm>
          <a:prstGeom prst="rect">
            <a:avLst/>
          </a:prstGeom>
          <a:solidFill>
            <a:srgbClr val="0F6FC6"/>
          </a:solidFill>
          <a:ln w="12700" cap="flat" cmpd="sng" algn="ctr">
            <a:solidFill>
              <a:srgbClr val="0F6FC6">
                <a:shade val="15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Marzo 2021 – Ottobre 2022</a:t>
            </a:r>
          </a:p>
        </p:txBody>
      </p:sp>
      <p:pic>
        <p:nvPicPr>
          <p:cNvPr id="2" name="Immagine 1" descr="Immagine che contiene testo, Carattere, logo, simbolo&#10;&#10;Descrizione generata automaticamente">
            <a:extLst>
              <a:ext uri="{FF2B5EF4-FFF2-40B4-BE49-F238E27FC236}">
                <a16:creationId xmlns:a16="http://schemas.microsoft.com/office/drawing/2014/main" id="{C80D40B9-CF63-B365-D8A3-64D85B977D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7380" y="650906"/>
            <a:ext cx="2287561" cy="749176"/>
          </a:xfrm>
          <a:prstGeom prst="rect">
            <a:avLst/>
          </a:prstGeom>
        </p:spPr>
      </p:pic>
      <p:graphicFrame>
        <p:nvGraphicFramePr>
          <p:cNvPr id="16" name="Grafico 15">
            <a:extLst>
              <a:ext uri="{FF2B5EF4-FFF2-40B4-BE49-F238E27FC236}">
                <a16:creationId xmlns:a16="http://schemas.microsoft.com/office/drawing/2014/main" id="{9400A5FC-82D8-7C84-D789-F70F347B2C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06374089"/>
              </p:ext>
            </p:extLst>
          </p:nvPr>
        </p:nvGraphicFramePr>
        <p:xfrm>
          <a:off x="231779" y="287917"/>
          <a:ext cx="4510314" cy="28122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63246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Graphic spid="16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89CCB025-9143-ADBD-5F71-71CA7ECE1199}"/>
              </a:ext>
            </a:extLst>
          </p:cNvPr>
          <p:cNvSpPr/>
          <p:nvPr/>
        </p:nvSpPr>
        <p:spPr>
          <a:xfrm>
            <a:off x="4588724" y="522514"/>
            <a:ext cx="3014552" cy="951531"/>
          </a:xfrm>
          <a:prstGeom prst="rect">
            <a:avLst/>
          </a:prstGeom>
          <a:solidFill>
            <a:srgbClr val="0F6FC6"/>
          </a:solidFill>
          <a:ln w="12700" cap="flat" cmpd="sng" algn="ctr">
            <a:solidFill>
              <a:srgbClr val="0F6FC6">
                <a:shade val="15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lgerian" panose="04020705040A02060702" pitchFamily="82" charset="0"/>
              </a:rPr>
              <a:t>MATERIALI E METODI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C84604BF-2A4E-C9FC-1EA2-F2876310A8ED}"/>
              </a:ext>
            </a:extLst>
          </p:cNvPr>
          <p:cNvSpPr/>
          <p:nvPr/>
        </p:nvSpPr>
        <p:spPr>
          <a:xfrm>
            <a:off x="1574172" y="2022505"/>
            <a:ext cx="3014551" cy="749176"/>
          </a:xfrm>
          <a:prstGeom prst="rect">
            <a:avLst/>
          </a:prstGeom>
          <a:solidFill>
            <a:srgbClr val="0F6FC6"/>
          </a:solidFill>
          <a:ln w="12700" cap="flat" cmpd="sng" algn="ctr">
            <a:solidFill>
              <a:srgbClr val="0F6FC6">
                <a:shade val="15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CRITERI</a:t>
            </a:r>
            <a:r>
              <a:rPr kumimoji="0" lang="it-IT" sz="2000" b="1" i="0" u="none" strike="noStrike" kern="0" cap="none" spc="0" normalizeH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DI INCLUSIONE</a:t>
            </a:r>
            <a:endParaRPr kumimoji="0" lang="it-IT" sz="2000" b="1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8EB4677-901C-F9A6-B4A2-F7FD1F2EC889}"/>
              </a:ext>
            </a:extLst>
          </p:cNvPr>
          <p:cNvSpPr/>
          <p:nvPr/>
        </p:nvSpPr>
        <p:spPr>
          <a:xfrm>
            <a:off x="7603277" y="2022505"/>
            <a:ext cx="3014551" cy="749176"/>
          </a:xfrm>
          <a:prstGeom prst="rect">
            <a:avLst/>
          </a:prstGeom>
          <a:solidFill>
            <a:srgbClr val="0F6FC6"/>
          </a:solidFill>
          <a:ln w="12700" cap="flat" cmpd="sng" algn="ctr">
            <a:solidFill>
              <a:srgbClr val="0F6FC6">
                <a:shade val="15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CRITERI DI ESCLUSIONE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D8D1EF46-36BE-BC31-1E77-A9CD505B95E9}"/>
              </a:ext>
            </a:extLst>
          </p:cNvPr>
          <p:cNvSpPr/>
          <p:nvPr/>
        </p:nvSpPr>
        <p:spPr>
          <a:xfrm>
            <a:off x="787480" y="2960915"/>
            <a:ext cx="4587934" cy="3592282"/>
          </a:xfrm>
          <a:prstGeom prst="rect">
            <a:avLst/>
          </a:prstGeom>
          <a:solidFill>
            <a:srgbClr val="0F6FC6"/>
          </a:solidFill>
          <a:ln w="12700" cap="flat" cmpd="sng" algn="ctr">
            <a:solidFill>
              <a:srgbClr val="0F6FC6">
                <a:shade val="15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lvl="0" algn="ctr" defTabSz="457200">
              <a:defRPr/>
            </a:pP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Pazienti non candidabili ad intervento per elevato rischio chirurgico </a:t>
            </a:r>
          </a:p>
          <a:p>
            <a:pPr lvl="0" algn="ctr" defTabSz="457200">
              <a:defRPr/>
            </a:pP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 defTabSz="457200">
              <a:defRPr/>
            </a:pP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Pazienti candidati ad intervento chirurgico che rifiutavano l’intervento stesso </a:t>
            </a:r>
          </a:p>
          <a:p>
            <a:pPr lvl="0" algn="ctr" defTabSz="457200">
              <a:defRPr/>
            </a:pP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 defTabSz="457200">
              <a:defRPr/>
            </a:pP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Pazienti precedentemente sottoposti ad intervento chirurgico (Bendaggio Gastrico Regolabile, Sleeve </a:t>
            </a:r>
            <a:r>
              <a:rPr lang="it-IT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Gastrectomy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Mini- bypass), in cui si era osservato un recupero &gt;40% del massimo peso perso dall’intervento </a:t>
            </a:r>
            <a:endParaRPr kumimoji="0" lang="it-IT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8A80509-B31F-FF13-C63C-C34E7CEEEF4D}"/>
              </a:ext>
            </a:extLst>
          </p:cNvPr>
          <p:cNvSpPr/>
          <p:nvPr/>
        </p:nvSpPr>
        <p:spPr>
          <a:xfrm>
            <a:off x="7165325" y="2960916"/>
            <a:ext cx="3890453" cy="3592282"/>
          </a:xfrm>
          <a:prstGeom prst="rect">
            <a:avLst/>
          </a:prstGeom>
          <a:solidFill>
            <a:srgbClr val="0F6FC6"/>
          </a:solidFill>
          <a:ln w="12700" cap="flat" cmpd="sng" algn="ctr">
            <a:solidFill>
              <a:srgbClr val="0F6FC6">
                <a:shade val="15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lvl="0" algn="ctr" defTabSz="457200">
              <a:defRPr/>
            </a:pP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Gastrite severa </a:t>
            </a:r>
          </a:p>
          <a:p>
            <a:pPr lvl="0" algn="ctr" defTabSz="457200">
              <a:defRPr/>
            </a:pP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 defTabSz="457200">
              <a:defRPr/>
            </a:pP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Ernia iatale &gt;5 cm </a:t>
            </a:r>
          </a:p>
          <a:p>
            <a:pPr lvl="0" algn="ctr" defTabSz="457200">
              <a:defRPr/>
            </a:pP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 defTabSz="457200">
              <a:defRPr/>
            </a:pP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Gastropatia da ipertensione portale</a:t>
            </a:r>
          </a:p>
          <a:p>
            <a:pPr lvl="0" algn="ctr" defTabSz="457200">
              <a:defRPr/>
            </a:pP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lvl="0" algn="ctr" defTabSz="457200">
              <a:defRPr/>
            </a:pP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Polipi o lesioni gastriche di natura da definire.</a:t>
            </a:r>
            <a:endParaRPr kumimoji="0" lang="it-IT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</a:endParaRPr>
          </a:p>
        </p:txBody>
      </p:sp>
      <p:pic>
        <p:nvPicPr>
          <p:cNvPr id="3" name="Immagine 2" descr="Immagine che contiene testo, Carattere, logo, simbolo&#10;&#10;Descrizione generata automaticamente">
            <a:extLst>
              <a:ext uri="{FF2B5EF4-FFF2-40B4-BE49-F238E27FC236}">
                <a16:creationId xmlns:a16="http://schemas.microsoft.com/office/drawing/2014/main" id="{37F2AE8F-7660-3E81-8F0D-03E3FA288A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323" y="679508"/>
            <a:ext cx="2287561" cy="74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27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Berlino">
  <a:themeElements>
    <a:clrScheme name="Berlino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o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A941CA7C-A0BF-44EF-B2E5-7539C3B9B0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E0A2CB4-6869-426F-8BC4-A32C90CBE26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4E879E6-8FFE-4154-8F2A-F7518B89B37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TM04033919[[fn=Circuito]]</Template>
  <TotalTime>2821</TotalTime>
  <Words>667</Words>
  <Application>Microsoft Office PowerPoint</Application>
  <PresentationFormat>Widescreen</PresentationFormat>
  <Paragraphs>114</Paragraphs>
  <Slides>13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9" baseType="lpstr">
      <vt:lpstr>Algerian</vt:lpstr>
      <vt:lpstr>Amasis MT Pro Black</vt:lpstr>
      <vt:lpstr>Arial</vt:lpstr>
      <vt:lpstr>Calibri</vt:lpstr>
      <vt:lpstr>Trebuchet MS</vt:lpstr>
      <vt:lpstr>Berlino</vt:lpstr>
      <vt:lpstr>L’ENDOSCOPIC SLEEVE GASTROPLASTY NEL TRATTAMENTO DELL’OBESITA’: ESPERIENZA DI UN SINGOLO CENTRO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GRAZIE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 29-30 aprile Primo Corso ACCADEMIA SICOB Direttori: M. De Luca - M.A. Zappa</dc:title>
  <dc:creator>Eliana Rispoli</dc:creator>
  <cp:lastModifiedBy>Agostino Fernicola</cp:lastModifiedBy>
  <cp:revision>64</cp:revision>
  <dcterms:created xsi:type="dcterms:W3CDTF">2022-02-27T17:36:31Z</dcterms:created>
  <dcterms:modified xsi:type="dcterms:W3CDTF">2024-03-29T09:09:31Z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